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6" r:id="rId2"/>
    <p:sldId id="259" r:id="rId3"/>
    <p:sldId id="266" r:id="rId4"/>
    <p:sldId id="306" r:id="rId5"/>
    <p:sldId id="320" r:id="rId6"/>
    <p:sldId id="331" r:id="rId7"/>
    <p:sldId id="322" r:id="rId8"/>
    <p:sldId id="332" r:id="rId9"/>
    <p:sldId id="333" r:id="rId10"/>
    <p:sldId id="334" r:id="rId11"/>
    <p:sldId id="335" r:id="rId12"/>
    <p:sldId id="349" r:id="rId13"/>
    <p:sldId id="305" r:id="rId14"/>
    <p:sldId id="308" r:id="rId15"/>
    <p:sldId id="336" r:id="rId16"/>
    <p:sldId id="339" r:id="rId17"/>
    <p:sldId id="340" r:id="rId18"/>
    <p:sldId id="307" r:id="rId19"/>
    <p:sldId id="309" r:id="rId20"/>
    <p:sldId id="329" r:id="rId21"/>
    <p:sldId id="330" r:id="rId22"/>
    <p:sldId id="337" r:id="rId23"/>
    <p:sldId id="338" r:id="rId24"/>
    <p:sldId id="341" r:id="rId25"/>
    <p:sldId id="342" r:id="rId26"/>
    <p:sldId id="344" r:id="rId27"/>
    <p:sldId id="346" r:id="rId28"/>
    <p:sldId id="348" r:id="rId29"/>
    <p:sldId id="312" r:id="rId30"/>
    <p:sldId id="313" r:id="rId31"/>
    <p:sldId id="274" r:id="rId32"/>
    <p:sldId id="319" r:id="rId3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ExtraBold" panose="00000900000000000000" pitchFamily="2" charset="0"/>
      <p:bold r:id="rId39"/>
      <p:boldItalic r:id="rId40"/>
    </p:embeddedFont>
    <p:embeddedFont>
      <p:font typeface="Montserrat ExtraLight" panose="00000300000000000000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33"/>
    <a:srgbClr val="FFFFFF"/>
    <a:srgbClr val="FFB757"/>
    <a:srgbClr val="FFBF69"/>
    <a:srgbClr val="FFC475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D495EB-5B4F-44B5-B9A6-F0518831598C}">
  <a:tblStyle styleId="{50D495EB-5B4F-44B5-B9A6-F051883159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73" autoAdjust="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97274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63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85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21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04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37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9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24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07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9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3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93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43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3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7507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215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22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908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7" r:id="rId5"/>
    <p:sldLayoutId id="2147483658" r:id="rId6"/>
    <p:sldLayoutId id="2147483661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44200" y="108756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ERMS</a:t>
            </a:r>
            <a:endParaRPr sz="3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780800" y="3536308"/>
            <a:ext cx="5055600" cy="1231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      Asif Raza </a:t>
            </a:r>
            <a:r>
              <a:rPr lang="en" sz="2400" b="1" dirty="0"/>
              <a:t>|</a:t>
            </a:r>
            <a:r>
              <a:rPr lang="en" sz="1600" b="1" dirty="0"/>
              <a:t> </a:t>
            </a:r>
            <a:r>
              <a:rPr lang="en-GB" sz="1600" b="1" dirty="0"/>
              <a:t>Malik Muhammad Umair</a:t>
            </a:r>
            <a:r>
              <a:rPr lang="en" sz="1600" b="1" dirty="0"/>
              <a:t> </a:t>
            </a:r>
            <a:endParaRPr lang="en-GB" sz="1600" b="1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Natin Masih </a:t>
            </a:r>
            <a:r>
              <a:rPr lang="en-GB" sz="2400" b="1" dirty="0"/>
              <a:t>|</a:t>
            </a:r>
            <a:r>
              <a:rPr lang="en-GB" sz="1600" b="1" dirty="0"/>
              <a:t> Muhammad </a:t>
            </a:r>
            <a:r>
              <a:rPr lang="en-GB" sz="1600" b="1" dirty="0" err="1"/>
              <a:t>Awais</a:t>
            </a:r>
            <a:r>
              <a:rPr lang="en-GB" sz="1600" b="1" dirty="0"/>
              <a:t> Altaf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Waleed Ahmed </a:t>
            </a:r>
            <a:endParaRPr lang="en-GB" sz="1600"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09950" y="1754027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DSA Project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058800" y="170263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560204-E38A-542A-F06C-B4040A3A9933}"/>
              </a:ext>
            </a:extLst>
          </p:cNvPr>
          <p:cNvSpPr txBox="1"/>
          <p:nvPr/>
        </p:nvSpPr>
        <p:spPr>
          <a:xfrm>
            <a:off x="2942871" y="3262201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lt1"/>
                </a:solidFill>
                <a:latin typeface="Montserrat ExtraBold"/>
                <a:sym typeface="Montserrat ExtraBold"/>
              </a:rPr>
              <a:t>GROUP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lt1"/>
                </a:solidFill>
                <a:latin typeface="Montserrat ExtraBold"/>
              </a:rPr>
              <a:t>MEMBERS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8D2A0233-BDD0-C08A-5FD0-CF3A6DFCD5DC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26B27537-4D77-F3B3-606B-3B6097EC6A34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5;p44">
            <a:extLst>
              <a:ext uri="{FF2B5EF4-FFF2-40B4-BE49-F238E27FC236}">
                <a16:creationId xmlns:a16="http://schemas.microsoft.com/office/drawing/2014/main" id="{049709B6-E7CB-BD4D-6254-783095C52A48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VIEW, SEARCH &amp; FILTER : 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dirty="0"/>
              <a:t> Admin can: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View entire emergency queue.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Filter by emergency type.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Search processed emergencies by keyword </a:t>
            </a:r>
          </a:p>
          <a:p>
            <a:pPr marL="139700" indent="0" algn="just">
              <a:lnSpc>
                <a:spcPct val="150000"/>
              </a:lnSpc>
              <a:buNone/>
            </a:pPr>
            <a:r>
              <a:rPr lang="en-GB" dirty="0"/>
              <a:t>       (type, location, etc.).</a:t>
            </a:r>
          </a:p>
          <a:p>
            <a:pPr algn="just">
              <a:lnSpc>
                <a:spcPct val="150000"/>
              </a:lnSpc>
            </a:pPr>
            <a:r>
              <a:rPr lang="en-GB" dirty="0"/>
              <a:t>View and manage users (add/delete staff).</a:t>
            </a:r>
          </a:p>
          <a:p>
            <a:pPr marL="139700" indent="0">
              <a:buFont typeface="Montserrat"/>
              <a:buNone/>
            </a:pP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DDFC18-D3B0-B885-0CF8-941E5D6B629F}"/>
              </a:ext>
            </a:extLst>
          </p:cNvPr>
          <p:cNvSpPr/>
          <p:nvPr/>
        </p:nvSpPr>
        <p:spPr>
          <a:xfrm>
            <a:off x="7805995" y="2904347"/>
            <a:ext cx="120308" cy="4350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947"/>
                </a:lnTo>
                <a:lnTo>
                  <a:pt x="120308" y="368947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A9D6C38-0867-A10A-7798-49AE93D2B8E4}"/>
              </a:ext>
            </a:extLst>
          </p:cNvPr>
          <p:cNvSpPr/>
          <p:nvPr/>
        </p:nvSpPr>
        <p:spPr>
          <a:xfrm>
            <a:off x="7156327" y="2232829"/>
            <a:ext cx="970492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216"/>
                </a:lnTo>
                <a:lnTo>
                  <a:pt x="970492" y="84216"/>
                </a:lnTo>
                <a:lnTo>
                  <a:pt x="970492" y="16843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F3AC4A9-5EDB-22EA-FACF-6C84D59CCEC5}"/>
              </a:ext>
            </a:extLst>
          </p:cNvPr>
          <p:cNvSpPr/>
          <p:nvPr/>
        </p:nvSpPr>
        <p:spPr>
          <a:xfrm>
            <a:off x="7110607" y="2232829"/>
            <a:ext cx="91440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43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A27CDA-F852-6636-70E7-31D886C20E98}"/>
              </a:ext>
            </a:extLst>
          </p:cNvPr>
          <p:cNvSpPr/>
          <p:nvPr/>
        </p:nvSpPr>
        <p:spPr>
          <a:xfrm>
            <a:off x="5863590" y="2904347"/>
            <a:ext cx="121729" cy="4350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947"/>
                </a:lnTo>
                <a:lnTo>
                  <a:pt x="121729" y="368947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35CF8C-39D3-5A91-81D2-312AEFCFC469}"/>
              </a:ext>
            </a:extLst>
          </p:cNvPr>
          <p:cNvSpPr/>
          <p:nvPr/>
        </p:nvSpPr>
        <p:spPr>
          <a:xfrm>
            <a:off x="6184414" y="2232829"/>
            <a:ext cx="971912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71912" y="0"/>
                </a:moveTo>
                <a:lnTo>
                  <a:pt x="971912" y="84216"/>
                </a:lnTo>
                <a:lnTo>
                  <a:pt x="0" y="84216"/>
                </a:lnTo>
                <a:lnTo>
                  <a:pt x="0" y="16843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94AD14-33DF-F148-7B23-8481E01F1A6C}"/>
              </a:ext>
            </a:extLst>
          </p:cNvPr>
          <p:cNvSpPr/>
          <p:nvPr/>
        </p:nvSpPr>
        <p:spPr>
          <a:xfrm>
            <a:off x="6570531" y="1759929"/>
            <a:ext cx="1171592" cy="472899"/>
          </a:xfrm>
          <a:custGeom>
            <a:avLst/>
            <a:gdLst>
              <a:gd name="connsiteX0" fmla="*/ 0 w 1171592"/>
              <a:gd name="connsiteY0" fmla="*/ 0 h 401029"/>
              <a:gd name="connsiteX1" fmla="*/ 1171592 w 1171592"/>
              <a:gd name="connsiteY1" fmla="*/ 0 h 401029"/>
              <a:gd name="connsiteX2" fmla="*/ 1171592 w 1171592"/>
              <a:gd name="connsiteY2" fmla="*/ 401029 h 401029"/>
              <a:gd name="connsiteX3" fmla="*/ 0 w 1171592"/>
              <a:gd name="connsiteY3" fmla="*/ 401029 h 401029"/>
              <a:gd name="connsiteX4" fmla="*/ 0 w 1171592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592" h="401029">
                <a:moveTo>
                  <a:pt x="0" y="0"/>
                </a:moveTo>
                <a:lnTo>
                  <a:pt x="1171592" y="0"/>
                </a:lnTo>
                <a:lnTo>
                  <a:pt x="1171592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85" tIns="6985" rIns="6985" bIns="6985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b="1" kern="1200" dirty="0">
                <a:cs typeface="Times New Roman" panose="02020603050405020304" pitchFamily="18" charset="0"/>
              </a:rPr>
              <a:t>ADMIN</a:t>
            </a:r>
            <a:endParaRPr lang="en-PK" sz="1100" b="1" kern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4ECB967-3E58-C09C-0109-989B7AD1A92F}"/>
              </a:ext>
            </a:extLst>
          </p:cNvPr>
          <p:cNvSpPr/>
          <p:nvPr/>
        </p:nvSpPr>
        <p:spPr>
          <a:xfrm>
            <a:off x="5783385" y="2431447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View</a:t>
            </a:r>
            <a:endParaRPr lang="en-PK" sz="12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26C5EC-BE34-3484-1443-5781B5891C6C}"/>
              </a:ext>
            </a:extLst>
          </p:cNvPr>
          <p:cNvSpPr/>
          <p:nvPr/>
        </p:nvSpPr>
        <p:spPr>
          <a:xfrm>
            <a:off x="5985320" y="3102965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Add Staff</a:t>
            </a:r>
            <a:endParaRPr lang="en-PK" sz="12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745AD9-9722-4A3F-3B97-94A0169408A9}"/>
              </a:ext>
            </a:extLst>
          </p:cNvPr>
          <p:cNvSpPr/>
          <p:nvPr/>
        </p:nvSpPr>
        <p:spPr>
          <a:xfrm>
            <a:off x="6755297" y="2431447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Filter</a:t>
            </a:r>
            <a:endParaRPr lang="en-PK" sz="1200" kern="1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6601992-E5CB-42D9-3D16-689A3ACF44A1}"/>
              </a:ext>
            </a:extLst>
          </p:cNvPr>
          <p:cNvSpPr/>
          <p:nvPr/>
        </p:nvSpPr>
        <p:spPr>
          <a:xfrm>
            <a:off x="7725789" y="2431447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Search</a:t>
            </a:r>
            <a:endParaRPr lang="en-PK" sz="1200" kern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FC05C4-8A08-801A-4AB1-259598588CD6}"/>
              </a:ext>
            </a:extLst>
          </p:cNvPr>
          <p:cNvSpPr/>
          <p:nvPr/>
        </p:nvSpPr>
        <p:spPr>
          <a:xfrm>
            <a:off x="7926304" y="3102965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Delete Staff</a:t>
            </a:r>
            <a:endParaRPr lang="en-PK" sz="1200" kern="1200" dirty="0"/>
          </a:p>
        </p:txBody>
      </p:sp>
    </p:spTree>
    <p:extLst>
      <p:ext uri="{BB962C8B-B14F-4D97-AF65-F5344CB8AC3E}">
        <p14:creationId xmlns:p14="http://schemas.microsoft.com/office/powerpoint/2010/main" val="113811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132AD9E1-18B4-4870-0106-4C6728FEF74E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 marL="139700" indent="0">
              <a:buFont typeface="Montserrat"/>
              <a:buNone/>
            </a:pPr>
            <a:r>
              <a:rPr lang="en-GB" b="1" dirty="0"/>
              <a:t>TRACK PROCESSED EMERGENCIES : </a:t>
            </a:r>
          </a:p>
          <a:p>
            <a:pPr marL="139700" indent="0">
              <a:buNone/>
            </a:pPr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history stack</a:t>
            </a:r>
            <a:r>
              <a:rPr lang="en-GB" dirty="0"/>
              <a:t> maintains previously processed emergencies.</a:t>
            </a:r>
          </a:p>
          <a:p>
            <a:endParaRPr lang="en-GB" dirty="0"/>
          </a:p>
          <a:p>
            <a:r>
              <a:rPr lang="en-GB" dirty="0"/>
              <a:t>Admin or staff can review resolved incidents in reverse order (LIFO)</a:t>
            </a:r>
            <a:endParaRPr lang="en-US" dirty="0"/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5E2671BA-46F1-2A52-1417-F2068C05144F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24343A85-7952-6045-0775-D156AACC74F6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F1107D-E8CF-190C-D162-BFF16F2F3255}"/>
              </a:ext>
            </a:extLst>
          </p:cNvPr>
          <p:cNvSpPr txBox="1"/>
          <p:nvPr/>
        </p:nvSpPr>
        <p:spPr>
          <a:xfrm>
            <a:off x="6424246" y="4163902"/>
            <a:ext cx="24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LIFO (Last In First Out)</a:t>
            </a:r>
            <a:endParaRPr lang="en-PK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D9050-E4C3-1107-A78A-F65458C9D898}"/>
              </a:ext>
            </a:extLst>
          </p:cNvPr>
          <p:cNvGrpSpPr/>
          <p:nvPr/>
        </p:nvGrpSpPr>
        <p:grpSpPr>
          <a:xfrm>
            <a:off x="6662886" y="818957"/>
            <a:ext cx="725029" cy="3265849"/>
            <a:chOff x="6781461" y="818957"/>
            <a:chExt cx="685361" cy="326584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E3EC878-782C-F593-3D8A-3365312230B0}"/>
                </a:ext>
              </a:extLst>
            </p:cNvPr>
            <p:cNvGrpSpPr/>
            <p:nvPr/>
          </p:nvGrpSpPr>
          <p:grpSpPr>
            <a:xfrm>
              <a:off x="6781461" y="818957"/>
              <a:ext cx="685361" cy="3265849"/>
              <a:chOff x="7151076" y="435202"/>
              <a:chExt cx="935318" cy="3728973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E6DE76B-1E5E-50ED-E2CE-8F731FCA79C8}"/>
                  </a:ext>
                </a:extLst>
              </p:cNvPr>
              <p:cNvSpPr/>
              <p:nvPr/>
            </p:nvSpPr>
            <p:spPr>
              <a:xfrm>
                <a:off x="7405969" y="435202"/>
                <a:ext cx="680425" cy="618144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2795708-6CE7-7780-A3F2-404DAFE07644}"/>
                  </a:ext>
                </a:extLst>
              </p:cNvPr>
              <p:cNvSpPr/>
              <p:nvPr/>
            </p:nvSpPr>
            <p:spPr>
              <a:xfrm>
                <a:off x="7151076" y="169402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A012EBF-F6BC-EF12-2327-EA3140993A69}"/>
                  </a:ext>
                </a:extLst>
              </p:cNvPr>
              <p:cNvSpPr/>
              <p:nvPr/>
            </p:nvSpPr>
            <p:spPr>
              <a:xfrm>
                <a:off x="7151076" y="2307951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1000" b="1" kern="1200" dirty="0"/>
              </a:p>
              <a:p>
                <a:pPr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000" b="1" kern="120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C4A647C-1090-3F15-61D9-A48E82101A77}"/>
                  </a:ext>
                </a:extLst>
              </p:cNvPr>
              <p:cNvSpPr/>
              <p:nvPr/>
            </p:nvSpPr>
            <p:spPr>
              <a:xfrm>
                <a:off x="7151076" y="292966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BA78061-D592-A8F8-829F-A58399E6C4C6}"/>
                  </a:ext>
                </a:extLst>
              </p:cNvPr>
              <p:cNvSpPr/>
              <p:nvPr/>
            </p:nvSpPr>
            <p:spPr>
              <a:xfrm>
                <a:off x="7151076" y="3546032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kern="1200" dirty="0"/>
                  <a:t>DATA</a:t>
                </a:r>
                <a:endParaRPr lang="en-PK" sz="1000" kern="1200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D330221-02C0-B1DE-2C70-62821C3C2BDC}"/>
                </a:ext>
              </a:extLst>
            </p:cNvPr>
            <p:cNvSpPr/>
            <p:nvPr/>
          </p:nvSpPr>
          <p:spPr>
            <a:xfrm rot="6673173">
              <a:off x="6945283" y="1528789"/>
              <a:ext cx="395081" cy="222753"/>
            </a:xfrm>
            <a:custGeom>
              <a:avLst/>
              <a:gdLst>
                <a:gd name="connsiteX0" fmla="*/ 0 w 209511"/>
                <a:gd name="connsiteY0" fmla="*/ 49018 h 245089"/>
                <a:gd name="connsiteX1" fmla="*/ 104756 w 209511"/>
                <a:gd name="connsiteY1" fmla="*/ 49018 h 245089"/>
                <a:gd name="connsiteX2" fmla="*/ 104756 w 209511"/>
                <a:gd name="connsiteY2" fmla="*/ 0 h 245089"/>
                <a:gd name="connsiteX3" fmla="*/ 209511 w 209511"/>
                <a:gd name="connsiteY3" fmla="*/ 122545 h 245089"/>
                <a:gd name="connsiteX4" fmla="*/ 104756 w 209511"/>
                <a:gd name="connsiteY4" fmla="*/ 245089 h 245089"/>
                <a:gd name="connsiteX5" fmla="*/ 104756 w 209511"/>
                <a:gd name="connsiteY5" fmla="*/ 196071 h 245089"/>
                <a:gd name="connsiteX6" fmla="*/ 0 w 209511"/>
                <a:gd name="connsiteY6" fmla="*/ 196071 h 245089"/>
                <a:gd name="connsiteX7" fmla="*/ 0 w 209511"/>
                <a:gd name="connsiteY7" fmla="*/ 49018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1" h="245089">
                  <a:moveTo>
                    <a:pt x="0" y="49018"/>
                  </a:moveTo>
                  <a:lnTo>
                    <a:pt x="104756" y="49018"/>
                  </a:lnTo>
                  <a:lnTo>
                    <a:pt x="104756" y="0"/>
                  </a:lnTo>
                  <a:lnTo>
                    <a:pt x="209511" y="122545"/>
                  </a:lnTo>
                  <a:lnTo>
                    <a:pt x="104756" y="245089"/>
                  </a:lnTo>
                  <a:lnTo>
                    <a:pt x="104756" y="196071"/>
                  </a:lnTo>
                  <a:lnTo>
                    <a:pt x="0" y="196071"/>
                  </a:lnTo>
                  <a:lnTo>
                    <a:pt x="0" y="4901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9018" rIns="62853" bIns="49018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100" kern="1200" dirty="0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0065BF-271E-5DE8-39E2-EFA8DE65BFEA}"/>
              </a:ext>
            </a:extLst>
          </p:cNvPr>
          <p:cNvSpPr/>
          <p:nvPr/>
        </p:nvSpPr>
        <p:spPr>
          <a:xfrm rot="17750782">
            <a:off x="8140655" y="607982"/>
            <a:ext cx="395081" cy="235646"/>
          </a:xfrm>
          <a:custGeom>
            <a:avLst/>
            <a:gdLst>
              <a:gd name="connsiteX0" fmla="*/ 0 w 209511"/>
              <a:gd name="connsiteY0" fmla="*/ 49018 h 245089"/>
              <a:gd name="connsiteX1" fmla="*/ 104756 w 209511"/>
              <a:gd name="connsiteY1" fmla="*/ 49018 h 245089"/>
              <a:gd name="connsiteX2" fmla="*/ 104756 w 209511"/>
              <a:gd name="connsiteY2" fmla="*/ 0 h 245089"/>
              <a:gd name="connsiteX3" fmla="*/ 209511 w 209511"/>
              <a:gd name="connsiteY3" fmla="*/ 122545 h 245089"/>
              <a:gd name="connsiteX4" fmla="*/ 104756 w 209511"/>
              <a:gd name="connsiteY4" fmla="*/ 245089 h 245089"/>
              <a:gd name="connsiteX5" fmla="*/ 104756 w 209511"/>
              <a:gd name="connsiteY5" fmla="*/ 196071 h 245089"/>
              <a:gd name="connsiteX6" fmla="*/ 0 w 209511"/>
              <a:gd name="connsiteY6" fmla="*/ 196071 h 245089"/>
              <a:gd name="connsiteX7" fmla="*/ 0 w 209511"/>
              <a:gd name="connsiteY7" fmla="*/ 49018 h 24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511" h="245089">
                <a:moveTo>
                  <a:pt x="0" y="49018"/>
                </a:moveTo>
                <a:lnTo>
                  <a:pt x="104756" y="49018"/>
                </a:lnTo>
                <a:lnTo>
                  <a:pt x="104756" y="0"/>
                </a:lnTo>
                <a:lnTo>
                  <a:pt x="209511" y="122545"/>
                </a:lnTo>
                <a:lnTo>
                  <a:pt x="104756" y="245089"/>
                </a:lnTo>
                <a:lnTo>
                  <a:pt x="104756" y="196071"/>
                </a:lnTo>
                <a:lnTo>
                  <a:pt x="0" y="196071"/>
                </a:lnTo>
                <a:lnTo>
                  <a:pt x="0" y="4901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49018" rIns="62853" bIns="49018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1100" kern="12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5527B-46B6-479C-466E-A5932198F171}"/>
              </a:ext>
            </a:extLst>
          </p:cNvPr>
          <p:cNvGrpSpPr/>
          <p:nvPr/>
        </p:nvGrpSpPr>
        <p:grpSpPr>
          <a:xfrm>
            <a:off x="7561574" y="991740"/>
            <a:ext cx="896149" cy="3097625"/>
            <a:chOff x="7561574" y="991740"/>
            <a:chExt cx="896149" cy="30976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2C353F-F1BF-013B-9170-26C70BB90D38}"/>
                </a:ext>
              </a:extLst>
            </p:cNvPr>
            <p:cNvGrpSpPr/>
            <p:nvPr/>
          </p:nvGrpSpPr>
          <p:grpSpPr>
            <a:xfrm>
              <a:off x="7769057" y="991740"/>
              <a:ext cx="688666" cy="3097625"/>
              <a:chOff x="7151076" y="627282"/>
              <a:chExt cx="888407" cy="35368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77DE47-EBF0-20F9-7DCB-ADF6EE8B1813}"/>
                  </a:ext>
                </a:extLst>
              </p:cNvPr>
              <p:cNvSpPr/>
              <p:nvPr/>
            </p:nvSpPr>
            <p:spPr>
              <a:xfrm>
                <a:off x="7359058" y="627282"/>
                <a:ext cx="680425" cy="618144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D4031C0-41F7-1B34-92D9-42039FF2DFDC}"/>
                  </a:ext>
                </a:extLst>
              </p:cNvPr>
              <p:cNvSpPr/>
              <p:nvPr/>
            </p:nvSpPr>
            <p:spPr>
              <a:xfrm>
                <a:off x="7151076" y="169402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EF3EE1F-3930-FFFE-1D5B-6A5D51E115B3}"/>
                  </a:ext>
                </a:extLst>
              </p:cNvPr>
              <p:cNvSpPr/>
              <p:nvPr/>
            </p:nvSpPr>
            <p:spPr>
              <a:xfrm>
                <a:off x="7151076" y="2307951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D71C82D-B912-1BC6-368E-361D0A87D742}"/>
                  </a:ext>
                </a:extLst>
              </p:cNvPr>
              <p:cNvSpPr/>
              <p:nvPr/>
            </p:nvSpPr>
            <p:spPr>
              <a:xfrm>
                <a:off x="7151076" y="292966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862623A-5D20-E9D1-FEB7-0B9EA3B2CEEC}"/>
                  </a:ext>
                </a:extLst>
              </p:cNvPr>
              <p:cNvSpPr/>
              <p:nvPr/>
            </p:nvSpPr>
            <p:spPr>
              <a:xfrm>
                <a:off x="7151076" y="3546032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000" b="1" kern="1200" dirty="0"/>
                  <a:t>DATA</a:t>
                </a:r>
                <a:endParaRPr lang="en-PK" sz="1000" b="1" kern="1200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BBB087-3495-7B53-332C-A15BD6C1D8D1}"/>
                </a:ext>
              </a:extLst>
            </p:cNvPr>
            <p:cNvSpPr txBox="1"/>
            <p:nvPr/>
          </p:nvSpPr>
          <p:spPr>
            <a:xfrm>
              <a:off x="7561574" y="1508350"/>
              <a:ext cx="779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</a:rPr>
                <a:t>Pop</a:t>
              </a:r>
              <a:endParaRPr lang="en-PK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722E2B-BA89-0D6B-8E51-645EFD55434C}"/>
              </a:ext>
            </a:extLst>
          </p:cNvPr>
          <p:cNvSpPr txBox="1"/>
          <p:nvPr/>
        </p:nvSpPr>
        <p:spPr>
          <a:xfrm>
            <a:off x="7190332" y="356929"/>
            <a:ext cx="10390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STACK</a:t>
            </a:r>
            <a:endParaRPr lang="en-PK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77937C-09C6-5C93-D11B-811347985F7A}"/>
              </a:ext>
            </a:extLst>
          </p:cNvPr>
          <p:cNvSpPr txBox="1"/>
          <p:nvPr/>
        </p:nvSpPr>
        <p:spPr>
          <a:xfrm>
            <a:off x="6293846" y="1536644"/>
            <a:ext cx="736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Push</a:t>
            </a:r>
            <a:endParaRPr lang="en-PK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3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;p44">
            <a:extLst>
              <a:ext uri="{FF2B5EF4-FFF2-40B4-BE49-F238E27FC236}">
                <a16:creationId xmlns:a16="http://schemas.microsoft.com/office/drawing/2014/main" id="{132AD9E1-18B4-4870-0106-4C6728FEF74E}"/>
              </a:ext>
            </a:extLst>
          </p:cNvPr>
          <p:cNvSpPr txBox="1">
            <a:spLocks/>
          </p:cNvSpPr>
          <p:nvPr/>
        </p:nvSpPr>
        <p:spPr>
          <a:xfrm>
            <a:off x="552888" y="1158493"/>
            <a:ext cx="4164586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None/>
            </a:pPr>
            <a:r>
              <a:rPr lang="en-US" b="1" dirty="0"/>
              <a:t>Escalation</a:t>
            </a:r>
            <a:r>
              <a:rPr lang="en-US" sz="2400" b="1" dirty="0"/>
              <a:t> </a:t>
            </a:r>
            <a:r>
              <a:rPr lang="en-US" b="1" dirty="0"/>
              <a:t>Mechanism in Emergency Management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Automatically promote </a:t>
            </a:r>
            <a:r>
              <a:rPr lang="en-US" b="1" dirty="0"/>
              <a:t>unresolved emergencies</a:t>
            </a:r>
            <a:r>
              <a:rPr lang="en-US" dirty="0"/>
              <a:t> based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Time waited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Severity level</a:t>
            </a:r>
          </a:p>
          <a:p>
            <a:pPr marL="457200" lvl="1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Ensures </a:t>
            </a:r>
            <a:r>
              <a:rPr lang="en-US" b="1" dirty="0"/>
              <a:t>critical issues</a:t>
            </a:r>
            <a:r>
              <a:rPr lang="en-US" dirty="0"/>
              <a:t> are not overlooked.</a:t>
            </a:r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5E2671BA-46F1-2A52-1417-F2068C05144F}"/>
              </a:ext>
            </a:extLst>
          </p:cNvPr>
          <p:cNvSpPr txBox="1">
            <a:spLocks/>
          </p:cNvSpPr>
          <p:nvPr/>
        </p:nvSpPr>
        <p:spPr>
          <a:xfrm>
            <a:off x="994852" y="455025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24343A85-7952-6045-0775-D156AACC74F6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EBAB002-7EFB-2D15-8889-E5ECCBB47BBD}"/>
              </a:ext>
            </a:extLst>
          </p:cNvPr>
          <p:cNvGrpSpPr/>
          <p:nvPr/>
        </p:nvGrpSpPr>
        <p:grpSpPr>
          <a:xfrm>
            <a:off x="5008419" y="-145462"/>
            <a:ext cx="3730336" cy="5025956"/>
            <a:chOff x="3004513" y="674425"/>
            <a:chExt cx="3561330" cy="5509150"/>
          </a:xfrm>
        </p:grpSpPr>
        <p:grpSp>
          <p:nvGrpSpPr>
            <p:cNvPr id="2" name="Group 1"/>
            <p:cNvGrpSpPr/>
            <p:nvPr/>
          </p:nvGrpSpPr>
          <p:grpSpPr>
            <a:xfrm>
              <a:off x="3151369" y="994653"/>
              <a:ext cx="391617" cy="293712"/>
              <a:chOff x="440568" y="556523"/>
              <a:chExt cx="391617" cy="293712"/>
            </a:xfrm>
          </p:grpSpPr>
          <p:sp>
            <p:nvSpPr>
              <p:cNvPr id="3" name="Rounded Rectangle 1"/>
              <p:cNvSpPr/>
              <p:nvPr/>
            </p:nvSpPr>
            <p:spPr>
              <a:xfrm>
                <a:off x="440568" y="556523"/>
                <a:ext cx="391617" cy="293712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93712">
                    <a:moveTo>
                      <a:pt x="195808" y="293712"/>
                    </a:moveTo>
                    <a:lnTo>
                      <a:pt x="0" y="237784"/>
                    </a:lnTo>
                    <a:lnTo>
                      <a:pt x="0" y="48952"/>
                    </a:lnTo>
                    <a:lnTo>
                      <a:pt x="195808" y="0"/>
                    </a:lnTo>
                    <a:lnTo>
                      <a:pt x="391617" y="48952"/>
                    </a:lnTo>
                    <a:lnTo>
                      <a:pt x="391617" y="237784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ounded Rectangle 2"/>
              <p:cNvSpPr/>
              <p:nvPr/>
            </p:nvSpPr>
            <p:spPr>
              <a:xfrm>
                <a:off x="440568" y="556523"/>
                <a:ext cx="391617" cy="293712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93712">
                    <a:moveTo>
                      <a:pt x="195808" y="293712"/>
                    </a:moveTo>
                    <a:lnTo>
                      <a:pt x="0" y="237784"/>
                    </a:lnTo>
                    <a:lnTo>
                      <a:pt x="0" y="48952"/>
                    </a:lnTo>
                    <a:moveTo>
                      <a:pt x="195808" y="293712"/>
                    </a:moveTo>
                    <a:lnTo>
                      <a:pt x="195808" y="106062"/>
                    </a:lnTo>
                    <a:moveTo>
                      <a:pt x="391617" y="48952"/>
                    </a:moveTo>
                    <a:lnTo>
                      <a:pt x="391617" y="237784"/>
                    </a:lnTo>
                    <a:lnTo>
                      <a:pt x="195808" y="293712"/>
                    </a:lnTo>
                    <a:moveTo>
                      <a:pt x="0" y="48952"/>
                    </a:moveTo>
                    <a:lnTo>
                      <a:pt x="195808" y="106062"/>
                    </a:lnTo>
                    <a:moveTo>
                      <a:pt x="0" y="48952"/>
                    </a:moveTo>
                    <a:lnTo>
                      <a:pt x="195808" y="0"/>
                    </a:lnTo>
                    <a:lnTo>
                      <a:pt x="391617" y="48952"/>
                    </a:lnTo>
                    <a:moveTo>
                      <a:pt x="195808" y="106062"/>
                    </a:moveTo>
                    <a:lnTo>
                      <a:pt x="391617" y="48952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151369" y="1720776"/>
              <a:ext cx="391617" cy="252919"/>
              <a:chOff x="440568" y="1282646"/>
              <a:chExt cx="391617" cy="252919"/>
            </a:xfrm>
          </p:grpSpPr>
          <p:sp>
            <p:nvSpPr>
              <p:cNvPr id="9" name="Rounded Rectangle 4"/>
              <p:cNvSpPr/>
              <p:nvPr/>
            </p:nvSpPr>
            <p:spPr>
              <a:xfrm>
                <a:off x="440568" y="128264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ounded Rectangle 5"/>
              <p:cNvSpPr/>
              <p:nvPr/>
            </p:nvSpPr>
            <p:spPr>
              <a:xfrm>
                <a:off x="440568" y="128264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Rounded Rectangle 7"/>
            <p:cNvSpPr/>
            <p:nvPr/>
          </p:nvSpPr>
          <p:spPr>
            <a:xfrm>
              <a:off x="4179363" y="1484174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004513" y="1149668"/>
              <a:ext cx="685329" cy="628218"/>
              <a:chOff x="293712" y="711538"/>
              <a:chExt cx="685329" cy="628218"/>
            </a:xfrm>
          </p:grpSpPr>
          <p:sp>
            <p:nvSpPr>
              <p:cNvPr id="13" name="Rounded Rectangle 8"/>
              <p:cNvSpPr/>
              <p:nvPr/>
            </p:nvSpPr>
            <p:spPr>
              <a:xfrm>
                <a:off x="293712" y="71153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69503A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Rounded Rectangle 9"/>
              <p:cNvSpPr/>
              <p:nvPr/>
            </p:nvSpPr>
            <p:spPr>
              <a:xfrm>
                <a:off x="293712" y="71153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151369" y="2504009"/>
              <a:ext cx="391617" cy="252919"/>
              <a:chOff x="440568" y="2065879"/>
              <a:chExt cx="391617" cy="252919"/>
            </a:xfrm>
          </p:grpSpPr>
          <p:sp>
            <p:nvSpPr>
              <p:cNvPr id="16" name="Rounded Rectangle 11"/>
              <p:cNvSpPr/>
              <p:nvPr/>
            </p:nvSpPr>
            <p:spPr>
              <a:xfrm>
                <a:off x="440568" y="2065879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12"/>
              <p:cNvSpPr/>
              <p:nvPr/>
            </p:nvSpPr>
            <p:spPr>
              <a:xfrm>
                <a:off x="440568" y="2065879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ounded Rectangle 14"/>
            <p:cNvSpPr/>
            <p:nvPr/>
          </p:nvSpPr>
          <p:spPr>
            <a:xfrm>
              <a:off x="4179363" y="2218455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004513" y="1834997"/>
              <a:ext cx="685329" cy="726122"/>
              <a:chOff x="293712" y="1396867"/>
              <a:chExt cx="685329" cy="726122"/>
            </a:xfrm>
          </p:grpSpPr>
          <p:sp>
            <p:nvSpPr>
              <p:cNvPr id="20" name="Rounded Rectangle 15"/>
              <p:cNvSpPr/>
              <p:nvPr/>
            </p:nvSpPr>
            <p:spPr>
              <a:xfrm>
                <a:off x="293712" y="1396867"/>
                <a:ext cx="685329" cy="726122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726122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579266"/>
                    </a:moveTo>
                    <a:lnTo>
                      <a:pt x="0" y="579266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579266"/>
                    </a:moveTo>
                    <a:lnTo>
                      <a:pt x="342664" y="579266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579266"/>
                    </a:moveTo>
                    <a:lnTo>
                      <a:pt x="342664" y="579266"/>
                    </a:lnTo>
                    <a:lnTo>
                      <a:pt x="342664" y="726122"/>
                    </a:lnTo>
                    <a:lnTo>
                      <a:pt x="0" y="628218"/>
                    </a:lnTo>
                    <a:close/>
                    <a:moveTo>
                      <a:pt x="685329" y="628222"/>
                    </a:moveTo>
                    <a:lnTo>
                      <a:pt x="342664" y="726122"/>
                    </a:lnTo>
                    <a:lnTo>
                      <a:pt x="342664" y="579266"/>
                    </a:lnTo>
                    <a:lnTo>
                      <a:pt x="685329" y="579270"/>
                    </a:lnTo>
                    <a:close/>
                  </a:path>
                </a:pathLst>
              </a:custGeom>
              <a:solidFill>
                <a:srgbClr val="8E633B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ounded Rectangle 16"/>
              <p:cNvSpPr/>
              <p:nvPr/>
            </p:nvSpPr>
            <p:spPr>
              <a:xfrm>
                <a:off x="293712" y="1396867"/>
                <a:ext cx="685329" cy="726122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726122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579266"/>
                    </a:lnTo>
                    <a:moveTo>
                      <a:pt x="342664" y="187649"/>
                    </a:moveTo>
                    <a:lnTo>
                      <a:pt x="342664" y="579266"/>
                    </a:lnTo>
                    <a:moveTo>
                      <a:pt x="685329" y="187649"/>
                    </a:moveTo>
                    <a:lnTo>
                      <a:pt x="685329" y="579266"/>
                    </a:lnTo>
                    <a:moveTo>
                      <a:pt x="342664" y="726122"/>
                    </a:moveTo>
                    <a:lnTo>
                      <a:pt x="342664" y="579266"/>
                    </a:lnTo>
                    <a:moveTo>
                      <a:pt x="342664" y="726122"/>
                    </a:moveTo>
                    <a:lnTo>
                      <a:pt x="0" y="628218"/>
                    </a:lnTo>
                    <a:lnTo>
                      <a:pt x="0" y="579266"/>
                    </a:lnTo>
                    <a:moveTo>
                      <a:pt x="685329" y="579270"/>
                    </a:moveTo>
                    <a:lnTo>
                      <a:pt x="685329" y="628222"/>
                    </a:lnTo>
                    <a:lnTo>
                      <a:pt x="342664" y="726122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151369" y="3189339"/>
              <a:ext cx="391617" cy="252919"/>
              <a:chOff x="440568" y="2751209"/>
              <a:chExt cx="391617" cy="252919"/>
            </a:xfrm>
          </p:grpSpPr>
          <p:sp>
            <p:nvSpPr>
              <p:cNvPr id="23" name="Rounded Rectangle 18"/>
              <p:cNvSpPr/>
              <p:nvPr/>
            </p:nvSpPr>
            <p:spPr>
              <a:xfrm>
                <a:off x="440568" y="2751209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ounded Rectangle 19"/>
              <p:cNvSpPr/>
              <p:nvPr/>
            </p:nvSpPr>
            <p:spPr>
              <a:xfrm>
                <a:off x="440568" y="2751209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Rounded Rectangle 21"/>
            <p:cNvSpPr/>
            <p:nvPr/>
          </p:nvSpPr>
          <p:spPr>
            <a:xfrm>
              <a:off x="4179363" y="2952737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004513" y="2618231"/>
              <a:ext cx="685329" cy="628218"/>
              <a:chOff x="293712" y="2180101"/>
              <a:chExt cx="685329" cy="628218"/>
            </a:xfrm>
          </p:grpSpPr>
          <p:sp>
            <p:nvSpPr>
              <p:cNvPr id="27" name="Rounded Rectangle 22"/>
              <p:cNvSpPr/>
              <p:nvPr/>
            </p:nvSpPr>
            <p:spPr>
              <a:xfrm>
                <a:off x="293712" y="2180101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B97536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Rounded Rectangle 23"/>
              <p:cNvSpPr/>
              <p:nvPr/>
            </p:nvSpPr>
            <p:spPr>
              <a:xfrm>
                <a:off x="293712" y="2180101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151369" y="3874668"/>
              <a:ext cx="391617" cy="252919"/>
              <a:chOff x="440568" y="3436538"/>
              <a:chExt cx="391617" cy="252919"/>
            </a:xfrm>
          </p:grpSpPr>
          <p:sp>
            <p:nvSpPr>
              <p:cNvPr id="30" name="Rounded Rectangle 25"/>
              <p:cNvSpPr/>
              <p:nvPr/>
            </p:nvSpPr>
            <p:spPr>
              <a:xfrm>
                <a:off x="440568" y="3436538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ounded Rectangle 26"/>
              <p:cNvSpPr/>
              <p:nvPr/>
            </p:nvSpPr>
            <p:spPr>
              <a:xfrm>
                <a:off x="440568" y="3436538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Rounded Rectangle 28"/>
            <p:cNvSpPr/>
            <p:nvPr/>
          </p:nvSpPr>
          <p:spPr>
            <a:xfrm>
              <a:off x="4179363" y="3638066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004513" y="3303560"/>
              <a:ext cx="685329" cy="628218"/>
              <a:chOff x="293712" y="2865430"/>
              <a:chExt cx="685329" cy="628218"/>
            </a:xfrm>
          </p:grpSpPr>
          <p:sp>
            <p:nvSpPr>
              <p:cNvPr id="34" name="Rounded Rectangle 29"/>
              <p:cNvSpPr/>
              <p:nvPr/>
            </p:nvSpPr>
            <p:spPr>
              <a:xfrm>
                <a:off x="293712" y="2865430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DA8231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ounded Rectangle 30"/>
              <p:cNvSpPr/>
              <p:nvPr/>
            </p:nvSpPr>
            <p:spPr>
              <a:xfrm>
                <a:off x="293712" y="2865430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151369" y="4559997"/>
              <a:ext cx="391617" cy="252919"/>
              <a:chOff x="440568" y="4121867"/>
              <a:chExt cx="391617" cy="252919"/>
            </a:xfrm>
          </p:grpSpPr>
          <p:sp>
            <p:nvSpPr>
              <p:cNvPr id="37" name="Rounded Rectangle 32"/>
              <p:cNvSpPr/>
              <p:nvPr/>
            </p:nvSpPr>
            <p:spPr>
              <a:xfrm>
                <a:off x="440568" y="4121867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ounded Rectangle 33"/>
              <p:cNvSpPr/>
              <p:nvPr/>
            </p:nvSpPr>
            <p:spPr>
              <a:xfrm>
                <a:off x="440568" y="4121867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Rounded Rectangle 35"/>
            <p:cNvSpPr/>
            <p:nvPr/>
          </p:nvSpPr>
          <p:spPr>
            <a:xfrm>
              <a:off x="4179363" y="4323395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004513" y="3988889"/>
              <a:ext cx="685329" cy="628218"/>
              <a:chOff x="293712" y="3550759"/>
              <a:chExt cx="685329" cy="628218"/>
            </a:xfrm>
          </p:grpSpPr>
          <p:sp>
            <p:nvSpPr>
              <p:cNvPr id="41" name="Rounded Rectangle 36"/>
              <p:cNvSpPr/>
              <p:nvPr/>
            </p:nvSpPr>
            <p:spPr>
              <a:xfrm>
                <a:off x="293712" y="3550759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EF8E35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37"/>
              <p:cNvSpPr/>
              <p:nvPr/>
            </p:nvSpPr>
            <p:spPr>
              <a:xfrm>
                <a:off x="293712" y="3550759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151369" y="5245326"/>
              <a:ext cx="391617" cy="252919"/>
              <a:chOff x="440568" y="4807196"/>
              <a:chExt cx="391617" cy="252919"/>
            </a:xfrm>
          </p:grpSpPr>
          <p:sp>
            <p:nvSpPr>
              <p:cNvPr id="44" name="Rounded Rectangle 39"/>
              <p:cNvSpPr/>
              <p:nvPr/>
            </p:nvSpPr>
            <p:spPr>
              <a:xfrm>
                <a:off x="440568" y="480719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Rounded Rectangle 40"/>
              <p:cNvSpPr/>
              <p:nvPr/>
            </p:nvSpPr>
            <p:spPr>
              <a:xfrm>
                <a:off x="440568" y="480719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Rounded Rectangle 42"/>
            <p:cNvSpPr/>
            <p:nvPr/>
          </p:nvSpPr>
          <p:spPr>
            <a:xfrm>
              <a:off x="4179363" y="5008724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004513" y="4674218"/>
              <a:ext cx="685329" cy="628218"/>
              <a:chOff x="293712" y="4236088"/>
              <a:chExt cx="685329" cy="628218"/>
            </a:xfrm>
          </p:grpSpPr>
          <p:sp>
            <p:nvSpPr>
              <p:cNvPr id="48" name="Rounded Rectangle 43"/>
              <p:cNvSpPr/>
              <p:nvPr/>
            </p:nvSpPr>
            <p:spPr>
              <a:xfrm>
                <a:off x="293712" y="423608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FFA14A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ounded Rectangle 44"/>
              <p:cNvSpPr/>
              <p:nvPr/>
            </p:nvSpPr>
            <p:spPr>
              <a:xfrm>
                <a:off x="293712" y="423608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151369" y="5930656"/>
              <a:ext cx="391617" cy="252919"/>
              <a:chOff x="440568" y="5492526"/>
              <a:chExt cx="391617" cy="252919"/>
            </a:xfrm>
          </p:grpSpPr>
          <p:sp>
            <p:nvSpPr>
              <p:cNvPr id="51" name="Rounded Rectangle 46"/>
              <p:cNvSpPr/>
              <p:nvPr/>
            </p:nvSpPr>
            <p:spPr>
              <a:xfrm>
                <a:off x="440568" y="549252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lnTo>
                      <a:pt x="391617" y="0"/>
                    </a:lnTo>
                    <a:lnTo>
                      <a:pt x="391617" y="196991"/>
                    </a:lnTo>
                    <a:close/>
                  </a:path>
                </a:pathLst>
              </a:custGeom>
              <a:solidFill>
                <a:srgbClr val="4C4034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ounded Rectangle 47"/>
              <p:cNvSpPr/>
              <p:nvPr/>
            </p:nvSpPr>
            <p:spPr>
              <a:xfrm>
                <a:off x="440568" y="5492526"/>
                <a:ext cx="391617" cy="252919"/>
              </a:xfrm>
              <a:custGeom>
                <a:avLst/>
                <a:gdLst/>
                <a:ahLst/>
                <a:cxnLst/>
                <a:rect l="0" t="0" r="0" b="0"/>
                <a:pathLst>
                  <a:path w="391617" h="252919">
                    <a:moveTo>
                      <a:pt x="195808" y="252919"/>
                    </a:moveTo>
                    <a:lnTo>
                      <a:pt x="0" y="196991"/>
                    </a:lnTo>
                    <a:lnTo>
                      <a:pt x="0" y="0"/>
                    </a:lnTo>
                    <a:lnTo>
                      <a:pt x="195808" y="57110"/>
                    </a:lnTo>
                    <a:moveTo>
                      <a:pt x="195808" y="57110"/>
                    </a:moveTo>
                    <a:lnTo>
                      <a:pt x="195808" y="252919"/>
                    </a:lnTo>
                    <a:moveTo>
                      <a:pt x="195808" y="57110"/>
                    </a:moveTo>
                    <a:lnTo>
                      <a:pt x="391617" y="0"/>
                    </a:lnTo>
                    <a:lnTo>
                      <a:pt x="391617" y="196991"/>
                    </a:lnTo>
                    <a:lnTo>
                      <a:pt x="195808" y="252919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Rounded Rectangle 49"/>
            <p:cNvSpPr/>
            <p:nvPr/>
          </p:nvSpPr>
          <p:spPr>
            <a:xfrm>
              <a:off x="4179363" y="5694054"/>
              <a:ext cx="685329" cy="4079"/>
            </a:xfrm>
            <a:custGeom>
              <a:avLst/>
              <a:gdLst/>
              <a:ahLst/>
              <a:cxnLst/>
              <a:rect l="0" t="0" r="0" b="0"/>
              <a:pathLst>
                <a:path w="685329" h="4079">
                  <a:moveTo>
                    <a:pt x="0" y="0"/>
                  </a:moveTo>
                  <a:lnTo>
                    <a:pt x="685329" y="0"/>
                  </a:lnTo>
                </a:path>
              </a:pathLst>
            </a:custGeom>
            <a:noFill/>
            <a:ln w="6118">
              <a:solidFill>
                <a:srgbClr val="FA963A"/>
              </a:solidFill>
              <a:prstDash val="dash"/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3004513" y="5359548"/>
              <a:ext cx="685329" cy="628218"/>
              <a:chOff x="293712" y="4921418"/>
              <a:chExt cx="685329" cy="628218"/>
            </a:xfrm>
          </p:grpSpPr>
          <p:sp>
            <p:nvSpPr>
              <p:cNvPr id="55" name="Rounded Rectangle 50"/>
              <p:cNvSpPr/>
              <p:nvPr/>
            </p:nvSpPr>
            <p:spPr>
              <a:xfrm>
                <a:off x="293712" y="492141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342664" y="187649"/>
                    </a:moveTo>
                    <a:lnTo>
                      <a:pt x="0" y="187649"/>
                    </a:lnTo>
                    <a:lnTo>
                      <a:pt x="0" y="40793"/>
                    </a:lnTo>
                    <a:lnTo>
                      <a:pt x="146856" y="82769"/>
                    </a:lnTo>
                    <a:lnTo>
                      <a:pt x="342664" y="138697"/>
                    </a:lnTo>
                    <a:close/>
                    <a:moveTo>
                      <a:pt x="342664" y="138697"/>
                    </a:moveTo>
                    <a:lnTo>
                      <a:pt x="538473" y="82771"/>
                    </a:lnTo>
                    <a:lnTo>
                      <a:pt x="685329" y="40795"/>
                    </a:lnTo>
                    <a:lnTo>
                      <a:pt x="685329" y="187649"/>
                    </a:lnTo>
                    <a:lnTo>
                      <a:pt x="342664" y="187649"/>
                    </a:lnTo>
                    <a:close/>
                    <a:moveTo>
                      <a:pt x="342664" y="481362"/>
                    </a:moveTo>
                    <a:lnTo>
                      <a:pt x="0" y="481362"/>
                    </a:lnTo>
                    <a:lnTo>
                      <a:pt x="0" y="187649"/>
                    </a:lnTo>
                    <a:lnTo>
                      <a:pt x="342664" y="187649"/>
                    </a:lnTo>
                    <a:close/>
                    <a:moveTo>
                      <a:pt x="685329" y="481362"/>
                    </a:moveTo>
                    <a:lnTo>
                      <a:pt x="342664" y="481362"/>
                    </a:lnTo>
                    <a:lnTo>
                      <a:pt x="342664" y="187649"/>
                    </a:lnTo>
                    <a:lnTo>
                      <a:pt x="685329" y="187649"/>
                    </a:lnTo>
                    <a:close/>
                    <a:moveTo>
                      <a:pt x="0" y="481362"/>
                    </a:moveTo>
                    <a:lnTo>
                      <a:pt x="342664" y="481362"/>
                    </a:lnTo>
                    <a:lnTo>
                      <a:pt x="342664" y="628218"/>
                    </a:lnTo>
                    <a:lnTo>
                      <a:pt x="0" y="530314"/>
                    </a:lnTo>
                    <a:close/>
                    <a:moveTo>
                      <a:pt x="685329" y="530318"/>
                    </a:moveTo>
                    <a:lnTo>
                      <a:pt x="342664" y="628218"/>
                    </a:lnTo>
                    <a:lnTo>
                      <a:pt x="342664" y="481362"/>
                    </a:lnTo>
                    <a:lnTo>
                      <a:pt x="685329" y="481366"/>
                    </a:lnTo>
                    <a:close/>
                  </a:path>
                </a:pathLst>
              </a:custGeom>
              <a:solidFill>
                <a:srgbClr val="FFBD80"/>
              </a:soli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ounded Rectangle 51"/>
              <p:cNvSpPr/>
              <p:nvPr/>
            </p:nvSpPr>
            <p:spPr>
              <a:xfrm>
                <a:off x="293712" y="4921418"/>
                <a:ext cx="685329" cy="628218"/>
              </a:xfrm>
              <a:custGeom>
                <a:avLst/>
                <a:gdLst/>
                <a:ahLst/>
                <a:cxnLst/>
                <a:rect l="0" t="0" r="0" b="0"/>
                <a:pathLst>
                  <a:path w="685329" h="628218">
                    <a:moveTo>
                      <a:pt x="0" y="40793"/>
                    </a:moveTo>
                    <a:lnTo>
                      <a:pt x="146856" y="0"/>
                    </a:lnTo>
                    <a:lnTo>
                      <a:pt x="146856" y="82769"/>
                    </a:lnTo>
                    <a:close/>
                    <a:moveTo>
                      <a:pt x="538473" y="82771"/>
                    </a:moveTo>
                    <a:lnTo>
                      <a:pt x="538473" y="0"/>
                    </a:lnTo>
                    <a:lnTo>
                      <a:pt x="685329" y="40795"/>
                    </a:lnTo>
                    <a:close/>
                    <a:moveTo>
                      <a:pt x="146856" y="82769"/>
                    </a:moveTo>
                    <a:lnTo>
                      <a:pt x="342664" y="138697"/>
                    </a:lnTo>
                    <a:moveTo>
                      <a:pt x="0" y="40793"/>
                    </a:moveTo>
                    <a:lnTo>
                      <a:pt x="0" y="187649"/>
                    </a:lnTo>
                    <a:moveTo>
                      <a:pt x="538473" y="82771"/>
                    </a:moveTo>
                    <a:lnTo>
                      <a:pt x="342664" y="138697"/>
                    </a:lnTo>
                    <a:moveTo>
                      <a:pt x="685329" y="40795"/>
                    </a:moveTo>
                    <a:lnTo>
                      <a:pt x="685329" y="187649"/>
                    </a:lnTo>
                    <a:moveTo>
                      <a:pt x="342664" y="187649"/>
                    </a:moveTo>
                    <a:lnTo>
                      <a:pt x="342664" y="138697"/>
                    </a:lnTo>
                    <a:moveTo>
                      <a:pt x="0" y="187649"/>
                    </a:moveTo>
                    <a:lnTo>
                      <a:pt x="0" y="481362"/>
                    </a:lnTo>
                    <a:moveTo>
                      <a:pt x="342664" y="187649"/>
                    </a:moveTo>
                    <a:lnTo>
                      <a:pt x="342664" y="481362"/>
                    </a:lnTo>
                    <a:moveTo>
                      <a:pt x="685329" y="187649"/>
                    </a:moveTo>
                    <a:lnTo>
                      <a:pt x="685329" y="481362"/>
                    </a:lnTo>
                    <a:moveTo>
                      <a:pt x="342664" y="628218"/>
                    </a:moveTo>
                    <a:lnTo>
                      <a:pt x="342664" y="481362"/>
                    </a:lnTo>
                    <a:moveTo>
                      <a:pt x="342664" y="628218"/>
                    </a:moveTo>
                    <a:lnTo>
                      <a:pt x="0" y="530314"/>
                    </a:lnTo>
                    <a:lnTo>
                      <a:pt x="0" y="481362"/>
                    </a:lnTo>
                    <a:moveTo>
                      <a:pt x="685329" y="481366"/>
                    </a:moveTo>
                    <a:lnTo>
                      <a:pt x="685329" y="530318"/>
                    </a:lnTo>
                    <a:lnTo>
                      <a:pt x="342664" y="628218"/>
                    </a:lnTo>
                  </a:path>
                </a:pathLst>
              </a:custGeom>
              <a:noFill/>
              <a:ln w="6118">
                <a:solidFill>
                  <a:srgbClr val="FA963A"/>
                </a:solidFill>
              </a:ln>
            </p:spPr>
            <p:txBody>
              <a:bodyPr rtlCol="0" anchor="ctr"/>
              <a:lstStyle/>
              <a:p>
                <a:pPr algn="ctr"/>
                <a:endParaRPr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019708" y="2996048"/>
              <a:ext cx="1309197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Determine if the elapsed time
exceeds the threshold.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480146" y="3576877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4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80146" y="2891547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19708" y="3499369"/>
              <a:ext cx="927544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>
                  <a:solidFill>
                    <a:schemeClr val="bg1"/>
                  </a:solidFill>
                  <a:latin typeface="Roboto"/>
                </a:rPr>
                <a:t>Increase Priority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19708" y="2814039"/>
              <a:ext cx="1143397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>
                  <a:solidFill>
                    <a:schemeClr val="bg1"/>
                  </a:solidFill>
                  <a:latin typeface="Roboto"/>
                </a:rPr>
                <a:t>Elapsed Time Check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19708" y="3681378"/>
              <a:ext cx="1545384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Elevate the priority of emergencies
that meet the threshold.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80146" y="4262205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5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19708" y="2273528"/>
              <a:ext cx="1521922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>
                  <a:solidFill>
                    <a:schemeClr val="bg1"/>
                  </a:solidFill>
                  <a:latin typeface="Roboto"/>
                </a:rPr>
                <a:t>Iterate through each emergency in
the queue.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80146" y="2157264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2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019707" y="4413113"/>
              <a:ext cx="1209092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Reset the timer for the next
emergency evaluation.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019707" y="2030808"/>
              <a:ext cx="1546136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000" b="1" dirty="0">
                  <a:solidFill>
                    <a:schemeClr val="bg1"/>
                  </a:solidFill>
                  <a:latin typeface="Roboto"/>
                </a:rPr>
                <a:t>Loop Through</a:t>
              </a:r>
              <a:r>
                <a:rPr lang="en-US" sz="1000" b="1" dirty="0">
                  <a:solidFill>
                    <a:schemeClr val="bg1"/>
                  </a:solidFill>
                  <a:latin typeface="Roboto"/>
                </a:rPr>
                <a:t> </a:t>
              </a:r>
              <a:r>
                <a:rPr sz="1000" b="1" dirty="0">
                  <a:solidFill>
                    <a:schemeClr val="bg1"/>
                  </a:solidFill>
                  <a:latin typeface="Roboto"/>
                </a:rPr>
                <a:t>Emergencies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19708" y="1527486"/>
              <a:ext cx="1431201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Capture the current time to start
the process.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19708" y="4870027"/>
              <a:ext cx="921287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>
                  <a:solidFill>
                    <a:schemeClr val="bg1"/>
                  </a:solidFill>
                  <a:latin typeface="Roboto"/>
                </a:rPr>
                <a:t>Next Emergency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480146" y="4947534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6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480146" y="1422983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019708" y="5052036"/>
              <a:ext cx="1532871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Move to the next emergency in the
queue.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019708" y="1345476"/>
              <a:ext cx="966647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>
                  <a:solidFill>
                    <a:schemeClr val="bg1"/>
                  </a:solidFill>
                  <a:latin typeface="Roboto"/>
                </a:rPr>
                <a:t>Get Current Time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80146" y="5632864"/>
              <a:ext cx="86029" cy="220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200" b="1">
                  <a:solidFill>
                    <a:schemeClr val="bg1"/>
                  </a:solidFill>
                  <a:latin typeface="Roboto"/>
                </a:rPr>
                <a:t>7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019708" y="5555357"/>
              <a:ext cx="627227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>
                  <a:solidFill>
                    <a:schemeClr val="bg1"/>
                  </a:solidFill>
                  <a:latin typeface="Roboto"/>
                </a:rPr>
                <a:t>Sort Queue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554590" y="674425"/>
              <a:ext cx="63" cy="1927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endParaRPr sz="1050" b="1" dirty="0">
                <a:solidFill>
                  <a:schemeClr val="bg1"/>
                </a:solidFill>
                <a:latin typeface="Roboto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19708" y="5737366"/>
              <a:ext cx="1295119" cy="2937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800" b="0" dirty="0">
                  <a:solidFill>
                    <a:schemeClr val="bg1"/>
                  </a:solidFill>
                  <a:latin typeface="Roboto"/>
                </a:rPr>
                <a:t>Organize the queue based on
priority.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019708" y="4184697"/>
              <a:ext cx="683536" cy="18360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000" b="1" dirty="0">
                  <a:solidFill>
                    <a:schemeClr val="bg1"/>
                  </a:solidFill>
                  <a:latin typeface="Roboto"/>
                </a:rPr>
                <a:t>Reset Timer</a:t>
              </a:r>
            </a:p>
          </p:txBody>
        </p:sp>
        <p:sp>
          <p:nvSpPr>
            <p:cNvPr id="79" name="Rounded Rectangle 75"/>
            <p:cNvSpPr/>
            <p:nvPr/>
          </p:nvSpPr>
          <p:spPr>
            <a:xfrm>
              <a:off x="3836699" y="3540162"/>
              <a:ext cx="173141" cy="186110"/>
            </a:xfrm>
            <a:custGeom>
              <a:avLst/>
              <a:gdLst/>
              <a:ahLst/>
              <a:cxnLst/>
              <a:rect l="0" t="0" r="0" b="0"/>
              <a:pathLst>
                <a:path w="173141" h="186110">
                  <a:moveTo>
                    <a:pt x="22667" y="186110"/>
                  </a:moveTo>
                  <a:lnTo>
                    <a:pt x="173141" y="186110"/>
                  </a:lnTo>
                  <a:moveTo>
                    <a:pt x="22667" y="152581"/>
                  </a:moveTo>
                  <a:lnTo>
                    <a:pt x="173141" y="152581"/>
                  </a:lnTo>
                  <a:moveTo>
                    <a:pt x="22667" y="119051"/>
                  </a:moveTo>
                  <a:lnTo>
                    <a:pt x="173141" y="119051"/>
                  </a:lnTo>
                  <a:moveTo>
                    <a:pt x="22667" y="85522"/>
                  </a:moveTo>
                  <a:lnTo>
                    <a:pt x="63333" y="85522"/>
                  </a:lnTo>
                  <a:moveTo>
                    <a:pt x="0" y="0"/>
                  </a:moveTo>
                  <a:moveTo>
                    <a:pt x="97912" y="85522"/>
                  </a:moveTo>
                  <a:lnTo>
                    <a:pt x="97912" y="9698"/>
                  </a:lnTo>
                  <a:moveTo>
                    <a:pt x="0" y="0"/>
                  </a:moveTo>
                  <a:moveTo>
                    <a:pt x="69627" y="37991"/>
                  </a:moveTo>
                  <a:lnTo>
                    <a:pt x="97921" y="9698"/>
                  </a:lnTo>
                  <a:lnTo>
                    <a:pt x="126212" y="37991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0" name="Rounded Rectangle 76"/>
            <p:cNvSpPr/>
            <p:nvPr/>
          </p:nvSpPr>
          <p:spPr>
            <a:xfrm>
              <a:off x="3834596" y="2860764"/>
              <a:ext cx="194229" cy="186764"/>
            </a:xfrm>
            <a:custGeom>
              <a:avLst/>
              <a:gdLst/>
              <a:ahLst/>
              <a:cxnLst/>
              <a:rect l="0" t="0" r="0" b="0"/>
              <a:pathLst>
                <a:path w="194229" h="186764">
                  <a:moveTo>
                    <a:pt x="121350" y="148398"/>
                  </a:moveTo>
                  <a:cubicBezTo>
                    <a:pt x="121350" y="150128"/>
                    <a:pt x="122752" y="151531"/>
                    <a:pt x="124483" y="151531"/>
                  </a:cubicBezTo>
                  <a:cubicBezTo>
                    <a:pt x="126213" y="151531"/>
                    <a:pt x="127616" y="150128"/>
                    <a:pt x="127616" y="148398"/>
                  </a:cubicBezTo>
                  <a:cubicBezTo>
                    <a:pt x="127616" y="146668"/>
                    <a:pt x="126213" y="145265"/>
                    <a:pt x="124483" y="145265"/>
                  </a:cubicBezTo>
                  <a:cubicBezTo>
                    <a:pt x="122752" y="145265"/>
                    <a:pt x="121350" y="146668"/>
                    <a:pt x="121350" y="148398"/>
                  </a:cubicBezTo>
                  <a:moveTo>
                    <a:pt x="69232" y="159412"/>
                  </a:moveTo>
                  <a:cubicBezTo>
                    <a:pt x="69232" y="153726"/>
                    <a:pt x="73842" y="149116"/>
                    <a:pt x="79528" y="149116"/>
                  </a:cubicBezTo>
                  <a:cubicBezTo>
                    <a:pt x="85215" y="149116"/>
                    <a:pt x="89825" y="153726"/>
                    <a:pt x="89825" y="159412"/>
                  </a:cubicBezTo>
                  <a:cubicBezTo>
                    <a:pt x="89825" y="165098"/>
                    <a:pt x="85215" y="169708"/>
                    <a:pt x="79528" y="169708"/>
                  </a:cubicBezTo>
                  <a:cubicBezTo>
                    <a:pt x="73842" y="169708"/>
                    <a:pt x="69232" y="165098"/>
                    <a:pt x="69232" y="159412"/>
                  </a:cubicBezTo>
                  <a:moveTo>
                    <a:pt x="103531" y="119712"/>
                  </a:moveTo>
                  <a:cubicBezTo>
                    <a:pt x="107343" y="117063"/>
                    <a:pt x="111641" y="115191"/>
                    <a:pt x="116177" y="114205"/>
                  </a:cubicBezTo>
                  <a:lnTo>
                    <a:pt x="123569" y="112434"/>
                  </a:lnTo>
                  <a:lnTo>
                    <a:pt x="128464" y="111259"/>
                  </a:lnTo>
                  <a:lnTo>
                    <a:pt x="136084" y="109628"/>
                  </a:lnTo>
                  <a:lnTo>
                    <a:pt x="184220" y="99609"/>
                  </a:lnTo>
                  <a:cubicBezTo>
                    <a:pt x="187178" y="98996"/>
                    <a:pt x="190073" y="100894"/>
                    <a:pt x="190690" y="103851"/>
                  </a:cubicBezTo>
                  <a:lnTo>
                    <a:pt x="193709" y="118333"/>
                  </a:lnTo>
                  <a:cubicBezTo>
                    <a:pt x="194229" y="120833"/>
                    <a:pt x="192948" y="123360"/>
                    <a:pt x="190625" y="124419"/>
                  </a:cubicBezTo>
                  <a:lnTo>
                    <a:pt x="158749" y="138999"/>
                  </a:lnTo>
                  <a:cubicBezTo>
                    <a:pt x="158945" y="139709"/>
                    <a:pt x="159157" y="140410"/>
                    <a:pt x="159312" y="141145"/>
                  </a:cubicBezTo>
                  <a:cubicBezTo>
                    <a:pt x="161257" y="150489"/>
                    <a:pt x="159366" y="160223"/>
                    <a:pt x="154063" y="168159"/>
                  </a:cubicBezTo>
                  <a:cubicBezTo>
                    <a:pt x="148761" y="176096"/>
                    <a:pt x="140493" y="181569"/>
                    <a:pt x="131116" y="183350"/>
                  </a:cubicBezTo>
                  <a:cubicBezTo>
                    <a:pt x="111713" y="186764"/>
                    <a:pt x="93163" y="173972"/>
                    <a:pt x="89457" y="154623"/>
                  </a:cubicBezTo>
                  <a:cubicBezTo>
                    <a:pt x="87099" y="141253"/>
                    <a:pt x="92560" y="127708"/>
                    <a:pt x="103531" y="119712"/>
                  </a:cubicBezTo>
                  <a:close/>
                  <a:moveTo>
                    <a:pt x="39420" y="149083"/>
                  </a:moveTo>
                  <a:cubicBezTo>
                    <a:pt x="13097" y="135441"/>
                    <a:pt x="0" y="105168"/>
                    <a:pt x="8079" y="76642"/>
                  </a:cubicBezTo>
                  <a:cubicBezTo>
                    <a:pt x="16157" y="48116"/>
                    <a:pt x="43185" y="29207"/>
                    <a:pt x="72752" y="31394"/>
                  </a:cubicBezTo>
                  <a:cubicBezTo>
                    <a:pt x="102319" y="33581"/>
                    <a:pt x="126269" y="56262"/>
                    <a:pt x="130063" y="85666"/>
                  </a:cubicBezTo>
                  <a:moveTo>
                    <a:pt x="68375" y="0"/>
                  </a:moveTo>
                  <a:lnTo>
                    <a:pt x="68375" y="31255"/>
                  </a:lnTo>
                  <a:moveTo>
                    <a:pt x="83926" y="0"/>
                  </a:moveTo>
                  <a:lnTo>
                    <a:pt x="52833" y="0"/>
                  </a:lnTo>
                  <a:moveTo>
                    <a:pt x="16551" y="31255"/>
                  </a:moveTo>
                  <a:lnTo>
                    <a:pt x="29891" y="44668"/>
                  </a:lnTo>
                  <a:moveTo>
                    <a:pt x="120207" y="31255"/>
                  </a:moveTo>
                  <a:lnTo>
                    <a:pt x="106868" y="44668"/>
                  </a:lnTo>
                  <a:moveTo>
                    <a:pt x="97282" y="65832"/>
                  </a:moveTo>
                  <a:lnTo>
                    <a:pt x="75914" y="87314"/>
                  </a:lnTo>
                  <a:moveTo>
                    <a:pt x="61808" y="87975"/>
                  </a:moveTo>
                  <a:cubicBezTo>
                    <a:pt x="57739" y="92117"/>
                    <a:pt x="57757" y="98761"/>
                    <a:pt x="61848" y="102880"/>
                  </a:cubicBezTo>
                  <a:cubicBezTo>
                    <a:pt x="65932" y="106960"/>
                    <a:pt x="72548" y="106960"/>
                    <a:pt x="76632" y="102880"/>
                  </a:cubicBezTo>
                  <a:cubicBezTo>
                    <a:pt x="80712" y="98749"/>
                    <a:pt x="80712" y="92106"/>
                    <a:pt x="76632" y="87975"/>
                  </a:cubicBezTo>
                  <a:cubicBezTo>
                    <a:pt x="74669" y="86003"/>
                    <a:pt x="72002" y="84895"/>
                    <a:pt x="69220" y="84895"/>
                  </a:cubicBezTo>
                  <a:cubicBezTo>
                    <a:pt x="66438" y="84895"/>
                    <a:pt x="63770" y="86003"/>
                    <a:pt x="61808" y="87975"/>
                  </a:cubicBezTo>
                  <a:moveTo>
                    <a:pt x="6182" y="38190"/>
                  </a:moveTo>
                  <a:lnTo>
                    <a:pt x="21928" y="22444"/>
                  </a:lnTo>
                  <a:moveTo>
                    <a:pt x="128211" y="38190"/>
                  </a:moveTo>
                  <a:lnTo>
                    <a:pt x="112465" y="22444"/>
                  </a:lnTo>
                  <a:moveTo>
                    <a:pt x="68122" y="47320"/>
                  </a:moveTo>
                  <a:lnTo>
                    <a:pt x="68122" y="55691"/>
                  </a:lnTo>
                  <a:moveTo>
                    <a:pt x="40660" y="67064"/>
                  </a:moveTo>
                  <a:lnTo>
                    <a:pt x="34745" y="61141"/>
                  </a:lnTo>
                  <a:moveTo>
                    <a:pt x="29287" y="94518"/>
                  </a:moveTo>
                  <a:lnTo>
                    <a:pt x="20916" y="94518"/>
                  </a:lnTo>
                  <a:moveTo>
                    <a:pt x="115329" y="94518"/>
                  </a:moveTo>
                  <a:lnTo>
                    <a:pt x="106958" y="94518"/>
                  </a:lnTo>
                  <a:moveTo>
                    <a:pt x="40660" y="121980"/>
                  </a:moveTo>
                  <a:lnTo>
                    <a:pt x="34745" y="12790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1" name="Rounded Rectangle 77"/>
            <p:cNvSpPr/>
            <p:nvPr/>
          </p:nvSpPr>
          <p:spPr>
            <a:xfrm>
              <a:off x="3848937" y="4198274"/>
              <a:ext cx="171332" cy="218947"/>
            </a:xfrm>
            <a:custGeom>
              <a:avLst/>
              <a:gdLst/>
              <a:ahLst/>
              <a:cxnLst/>
              <a:rect l="0" t="0" r="0" b="0"/>
              <a:pathLst>
                <a:path w="171332" h="218947">
                  <a:moveTo>
                    <a:pt x="171332" y="125121"/>
                  </a:moveTo>
                  <a:cubicBezTo>
                    <a:pt x="171332" y="155202"/>
                    <a:pt x="154892" y="198990"/>
                    <a:pt x="148961" y="213814"/>
                  </a:cubicBezTo>
                  <a:cubicBezTo>
                    <a:pt x="147722" y="216914"/>
                    <a:pt x="144720" y="218947"/>
                    <a:pt x="141381" y="218946"/>
                  </a:cubicBezTo>
                  <a:lnTo>
                    <a:pt x="29950" y="218946"/>
                  </a:lnTo>
                  <a:cubicBezTo>
                    <a:pt x="26612" y="218947"/>
                    <a:pt x="23609" y="216914"/>
                    <a:pt x="22371" y="213814"/>
                  </a:cubicBezTo>
                  <a:cubicBezTo>
                    <a:pt x="16439" y="198990"/>
                    <a:pt x="0" y="155202"/>
                    <a:pt x="0" y="125121"/>
                  </a:cubicBezTo>
                  <a:cubicBezTo>
                    <a:pt x="0" y="0"/>
                    <a:pt x="171332" y="48"/>
                    <a:pt x="171332" y="125121"/>
                  </a:cubicBezTo>
                  <a:close/>
                  <a:moveTo>
                    <a:pt x="48952" y="116962"/>
                  </a:moveTo>
                  <a:cubicBezTo>
                    <a:pt x="48952" y="137239"/>
                    <a:pt x="65389" y="153676"/>
                    <a:pt x="85666" y="153676"/>
                  </a:cubicBezTo>
                  <a:cubicBezTo>
                    <a:pt x="105942" y="153676"/>
                    <a:pt x="122380" y="137239"/>
                    <a:pt x="122380" y="116962"/>
                  </a:cubicBezTo>
                  <a:cubicBezTo>
                    <a:pt x="122380" y="96686"/>
                    <a:pt x="105942" y="80248"/>
                    <a:pt x="85666" y="80248"/>
                  </a:cubicBezTo>
                  <a:cubicBezTo>
                    <a:pt x="65389" y="80248"/>
                    <a:pt x="48952" y="96686"/>
                    <a:pt x="48952" y="116962"/>
                  </a:cubicBezTo>
                  <a:close/>
                  <a:moveTo>
                    <a:pt x="85666" y="63931"/>
                  </a:moveTo>
                  <a:lnTo>
                    <a:pt x="85666" y="55772"/>
                  </a:lnTo>
                  <a:moveTo>
                    <a:pt x="85666" y="169994"/>
                  </a:moveTo>
                  <a:lnTo>
                    <a:pt x="85666" y="178152"/>
                  </a:lnTo>
                  <a:moveTo>
                    <a:pt x="32634" y="116962"/>
                  </a:moveTo>
                  <a:lnTo>
                    <a:pt x="24476" y="116962"/>
                  </a:lnTo>
                  <a:moveTo>
                    <a:pt x="138697" y="116962"/>
                  </a:moveTo>
                  <a:lnTo>
                    <a:pt x="146856" y="116962"/>
                  </a:lnTo>
                  <a:moveTo>
                    <a:pt x="48168" y="154460"/>
                  </a:moveTo>
                  <a:lnTo>
                    <a:pt x="42400" y="160228"/>
                  </a:lnTo>
                  <a:moveTo>
                    <a:pt x="123163" y="79465"/>
                  </a:moveTo>
                  <a:lnTo>
                    <a:pt x="128931" y="73697"/>
                  </a:lnTo>
                  <a:moveTo>
                    <a:pt x="123163" y="154460"/>
                  </a:moveTo>
                  <a:lnTo>
                    <a:pt x="128931" y="160228"/>
                  </a:lnTo>
                  <a:moveTo>
                    <a:pt x="48168" y="79465"/>
                  </a:moveTo>
                  <a:lnTo>
                    <a:pt x="42400" y="73697"/>
                  </a:lnTo>
                  <a:moveTo>
                    <a:pt x="122380" y="202629"/>
                  </a:moveTo>
                  <a:lnTo>
                    <a:pt x="48952" y="202629"/>
                  </a:lnTo>
                  <a:moveTo>
                    <a:pt x="85666" y="100645"/>
                  </a:moveTo>
                  <a:lnTo>
                    <a:pt x="85666" y="80248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2" name="Rounded Rectangle 78"/>
            <p:cNvSpPr/>
            <p:nvPr/>
          </p:nvSpPr>
          <p:spPr>
            <a:xfrm>
              <a:off x="3836699" y="2120551"/>
              <a:ext cx="186697" cy="186695"/>
            </a:xfrm>
            <a:custGeom>
              <a:avLst/>
              <a:gdLst/>
              <a:ahLst/>
              <a:cxnLst/>
              <a:rect l="0" t="0" r="0" b="0"/>
              <a:pathLst>
                <a:path w="186697" h="186695">
                  <a:moveTo>
                    <a:pt x="9110" y="91073"/>
                  </a:moveTo>
                  <a:cubicBezTo>
                    <a:pt x="9110" y="45807"/>
                    <a:pt x="45806" y="9112"/>
                    <a:pt x="91072" y="9112"/>
                  </a:cubicBezTo>
                  <a:cubicBezTo>
                    <a:pt x="136338" y="9112"/>
                    <a:pt x="173034" y="45807"/>
                    <a:pt x="173034" y="91073"/>
                  </a:cubicBezTo>
                  <a:cubicBezTo>
                    <a:pt x="173034" y="136340"/>
                    <a:pt x="136338" y="173035"/>
                    <a:pt x="91072" y="173035"/>
                  </a:cubicBezTo>
                  <a:cubicBezTo>
                    <a:pt x="45806" y="173035"/>
                    <a:pt x="9110" y="136340"/>
                    <a:pt x="9110" y="91073"/>
                  </a:cubicBezTo>
                  <a:close/>
                  <a:moveTo>
                    <a:pt x="0" y="0"/>
                  </a:moveTo>
                  <a:moveTo>
                    <a:pt x="148995" y="148993"/>
                  </a:moveTo>
                  <a:lnTo>
                    <a:pt x="186697" y="186695"/>
                  </a:lnTo>
                  <a:moveTo>
                    <a:pt x="0" y="0"/>
                  </a:moveTo>
                  <a:moveTo>
                    <a:pt x="108168" y="44936"/>
                  </a:moveTo>
                  <a:lnTo>
                    <a:pt x="73975" y="44936"/>
                  </a:lnTo>
                  <a:lnTo>
                    <a:pt x="73975" y="73977"/>
                  </a:lnTo>
                  <a:lnTo>
                    <a:pt x="44936" y="73977"/>
                  </a:lnTo>
                  <a:lnTo>
                    <a:pt x="44936" y="108171"/>
                  </a:lnTo>
                  <a:lnTo>
                    <a:pt x="73975" y="108171"/>
                  </a:lnTo>
                  <a:lnTo>
                    <a:pt x="73975" y="137210"/>
                  </a:lnTo>
                  <a:lnTo>
                    <a:pt x="108168" y="137210"/>
                  </a:lnTo>
                  <a:lnTo>
                    <a:pt x="108168" y="108171"/>
                  </a:lnTo>
                  <a:lnTo>
                    <a:pt x="137210" y="108171"/>
                  </a:lnTo>
                  <a:lnTo>
                    <a:pt x="137210" y="73977"/>
                  </a:lnTo>
                  <a:lnTo>
                    <a:pt x="108168" y="739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3" name="Rounded Rectangle 79"/>
            <p:cNvSpPr/>
            <p:nvPr/>
          </p:nvSpPr>
          <p:spPr>
            <a:xfrm>
              <a:off x="3840786" y="4914891"/>
              <a:ext cx="187649" cy="187649"/>
            </a:xfrm>
            <a:custGeom>
              <a:avLst/>
              <a:gdLst/>
              <a:ahLst/>
              <a:cxnLst/>
              <a:rect l="0" t="0" r="0" b="0"/>
              <a:pathLst>
                <a:path w="187649" h="187649">
                  <a:moveTo>
                    <a:pt x="187649" y="97904"/>
                  </a:moveTo>
                  <a:lnTo>
                    <a:pt x="97904" y="97904"/>
                  </a:lnTo>
                  <a:moveTo>
                    <a:pt x="155014" y="65269"/>
                  </a:moveTo>
                  <a:lnTo>
                    <a:pt x="187649" y="97904"/>
                  </a:lnTo>
                  <a:lnTo>
                    <a:pt x="155014" y="130538"/>
                  </a:lnTo>
                  <a:moveTo>
                    <a:pt x="8158" y="0"/>
                  </a:moveTo>
                  <a:lnTo>
                    <a:pt x="48952" y="0"/>
                  </a:lnTo>
                  <a:cubicBezTo>
                    <a:pt x="48952" y="0"/>
                    <a:pt x="57110" y="0"/>
                    <a:pt x="57110" y="8158"/>
                  </a:cubicBezTo>
                  <a:lnTo>
                    <a:pt x="57110" y="179491"/>
                  </a:lnTo>
                  <a:cubicBezTo>
                    <a:pt x="57110" y="179491"/>
                    <a:pt x="57110" y="187649"/>
                    <a:pt x="48952" y="187649"/>
                  </a:cubicBezTo>
                  <a:lnTo>
                    <a:pt x="8158" y="187649"/>
                  </a:lnTo>
                  <a:cubicBezTo>
                    <a:pt x="8158" y="187649"/>
                    <a:pt x="0" y="187649"/>
                    <a:pt x="0" y="179491"/>
                  </a:cubicBezTo>
                  <a:lnTo>
                    <a:pt x="0" y="8158"/>
                  </a:lnTo>
                  <a:cubicBezTo>
                    <a:pt x="0" y="8158"/>
                    <a:pt x="0" y="0"/>
                    <a:pt x="8158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4" name="Rounded Rectangle 80"/>
            <p:cNvSpPr/>
            <p:nvPr/>
          </p:nvSpPr>
          <p:spPr>
            <a:xfrm>
              <a:off x="3836699" y="5596150"/>
              <a:ext cx="187649" cy="187649"/>
            </a:xfrm>
            <a:custGeom>
              <a:avLst/>
              <a:gdLst/>
              <a:ahLst/>
              <a:cxnLst/>
              <a:rect l="0" t="0" r="0" b="0"/>
              <a:pathLst>
                <a:path w="187649" h="187649">
                  <a:moveTo>
                    <a:pt x="187649" y="8158"/>
                  </a:moveTo>
                  <a:lnTo>
                    <a:pt x="8158" y="8158"/>
                  </a:lnTo>
                  <a:moveTo>
                    <a:pt x="0" y="0"/>
                  </a:moveTo>
                  <a:moveTo>
                    <a:pt x="8158" y="187649"/>
                  </a:moveTo>
                  <a:lnTo>
                    <a:pt x="8158" y="97904"/>
                  </a:lnTo>
                  <a:moveTo>
                    <a:pt x="187649" y="97904"/>
                  </a:moveTo>
                  <a:lnTo>
                    <a:pt x="38243" y="97904"/>
                  </a:lnTo>
                  <a:moveTo>
                    <a:pt x="0" y="0"/>
                  </a:moveTo>
                  <a:moveTo>
                    <a:pt x="187649" y="53031"/>
                  </a:moveTo>
                  <a:lnTo>
                    <a:pt x="8158" y="53031"/>
                  </a:lnTo>
                  <a:moveTo>
                    <a:pt x="187649" y="142776"/>
                  </a:moveTo>
                  <a:lnTo>
                    <a:pt x="38243" y="142776"/>
                  </a:lnTo>
                  <a:moveTo>
                    <a:pt x="187649" y="187649"/>
                  </a:moveTo>
                  <a:lnTo>
                    <a:pt x="38243" y="187649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85" name="Rounded Rectangle 81"/>
            <p:cNvSpPr/>
            <p:nvPr/>
          </p:nvSpPr>
          <p:spPr>
            <a:xfrm>
              <a:off x="3842850" y="1392335"/>
              <a:ext cx="183992" cy="188336"/>
            </a:xfrm>
            <a:custGeom>
              <a:avLst/>
              <a:gdLst/>
              <a:ahLst/>
              <a:cxnLst/>
              <a:rect l="0" t="0" r="0" b="0"/>
              <a:pathLst>
                <a:path w="183992" h="188336">
                  <a:moveTo>
                    <a:pt x="47842" y="91806"/>
                  </a:moveTo>
                  <a:lnTo>
                    <a:pt x="91785" y="91806"/>
                  </a:lnTo>
                  <a:lnTo>
                    <a:pt x="123742" y="131751"/>
                  </a:lnTo>
                  <a:moveTo>
                    <a:pt x="141708" y="159711"/>
                  </a:moveTo>
                  <a:cubicBezTo>
                    <a:pt x="141706" y="152983"/>
                    <a:pt x="147160" y="147528"/>
                    <a:pt x="153889" y="147528"/>
                  </a:cubicBezTo>
                  <a:cubicBezTo>
                    <a:pt x="160617" y="147528"/>
                    <a:pt x="166071" y="152983"/>
                    <a:pt x="166069" y="159711"/>
                  </a:cubicBezTo>
                  <a:cubicBezTo>
                    <a:pt x="166071" y="166439"/>
                    <a:pt x="160617" y="171894"/>
                    <a:pt x="153889" y="171894"/>
                  </a:cubicBezTo>
                  <a:cubicBezTo>
                    <a:pt x="147160" y="171894"/>
                    <a:pt x="141706" y="166439"/>
                    <a:pt x="141708" y="159711"/>
                  </a:cubicBezTo>
                  <a:moveTo>
                    <a:pt x="2945" y="69101"/>
                  </a:moveTo>
                  <a:cubicBezTo>
                    <a:pt x="5491" y="59020"/>
                    <a:pt x="9734" y="49446"/>
                    <a:pt x="15493" y="40790"/>
                  </a:cubicBezTo>
                  <a:moveTo>
                    <a:pt x="35008" y="19781"/>
                  </a:moveTo>
                  <a:cubicBezTo>
                    <a:pt x="43126" y="13269"/>
                    <a:pt x="52340" y="8258"/>
                    <a:pt x="62218" y="4981"/>
                  </a:cubicBezTo>
                  <a:moveTo>
                    <a:pt x="90463" y="86"/>
                  </a:moveTo>
                  <a:cubicBezTo>
                    <a:pt x="100855" y="0"/>
                    <a:pt x="111190" y="1617"/>
                    <a:pt x="121058" y="4875"/>
                  </a:cubicBezTo>
                  <a:moveTo>
                    <a:pt x="146415" y="18190"/>
                  </a:moveTo>
                  <a:cubicBezTo>
                    <a:pt x="154763" y="24389"/>
                    <a:pt x="162023" y="31933"/>
                    <a:pt x="167897" y="40512"/>
                  </a:cubicBezTo>
                  <a:moveTo>
                    <a:pt x="179964" y="66547"/>
                  </a:moveTo>
                  <a:cubicBezTo>
                    <a:pt x="182830" y="76545"/>
                    <a:pt x="183992" y="86954"/>
                    <a:pt x="183399" y="97338"/>
                  </a:cubicBezTo>
                  <a:moveTo>
                    <a:pt x="177247" y="125330"/>
                  </a:moveTo>
                  <a:cubicBezTo>
                    <a:pt x="173671" y="134588"/>
                    <a:pt x="168480" y="143138"/>
                    <a:pt x="161917" y="150581"/>
                  </a:cubicBezTo>
                  <a:moveTo>
                    <a:pt x="125880" y="177048"/>
                  </a:moveTo>
                  <a:cubicBezTo>
                    <a:pt x="97603" y="188336"/>
                    <a:pt x="65569" y="184875"/>
                    <a:pt x="40355" y="167807"/>
                  </a:cubicBezTo>
                  <a:cubicBezTo>
                    <a:pt x="15142" y="150740"/>
                    <a:pt x="26" y="122286"/>
                    <a:pt x="0" y="9183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6118">
              <a:solidFill>
                <a:schemeClr val="accent1"/>
              </a:solidFill>
            </a:ln>
          </p:spPr>
          <p:txBody>
            <a:bodyPr rtlCol="0" anchor="ctr"/>
            <a:lstStyle/>
            <a:p>
              <a:pPr algn="ctr"/>
              <a:endParaRPr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00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51805" y="1726392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User Roles 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b="12835"/>
          <a:stretch/>
        </p:blipFill>
        <p:spPr>
          <a:xfrm>
            <a:off x="0" y="0"/>
            <a:ext cx="4139970" cy="514807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4091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8331DE-93D7-2E2A-B800-3FFEFB42E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448034"/>
              </p:ext>
            </p:extLst>
          </p:nvPr>
        </p:nvGraphicFramePr>
        <p:xfrm>
          <a:off x="1391137" y="1546599"/>
          <a:ext cx="6119448" cy="2279098"/>
        </p:xfrm>
        <a:graphic>
          <a:graphicData uri="http://schemas.openxmlformats.org/drawingml/2006/table">
            <a:tbl>
              <a:tblPr firstRow="1" bandRow="1">
                <a:tableStyleId>{50D495EB-5B4F-44B5-B9A6-F0518831598C}</a:tableStyleId>
              </a:tblPr>
              <a:tblGrid>
                <a:gridCol w="1043445">
                  <a:extLst>
                    <a:ext uri="{9D8B030D-6E8A-4147-A177-3AD203B41FA5}">
                      <a16:colId xmlns:a16="http://schemas.microsoft.com/office/drawing/2014/main" val="427408427"/>
                    </a:ext>
                  </a:extLst>
                </a:gridCol>
                <a:gridCol w="5076003">
                  <a:extLst>
                    <a:ext uri="{9D8B030D-6E8A-4147-A177-3AD203B41FA5}">
                      <a16:colId xmlns:a16="http://schemas.microsoft.com/office/drawing/2014/main" val="3281847859"/>
                    </a:ext>
                  </a:extLst>
                </a:gridCol>
              </a:tblGrid>
              <a:tr h="82551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Admin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B7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addStaff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deleteStaff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Users.displayUsers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searchEmergency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filterByType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addEmergency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displayEmergencies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viewHistory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444725"/>
                  </a:ext>
                </a:extLst>
              </a:tr>
              <a:tr h="6847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Staff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B7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addEmergency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displayEmergencies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deleteEmergency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(), 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viewHistory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46334"/>
                  </a:ext>
                </a:extLst>
              </a:tr>
              <a:tr h="768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Public</a:t>
                      </a:r>
                      <a:endParaRPr lang="en-PK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B7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bg1"/>
                          </a:solidFill>
                        </a:rPr>
                        <a:t>addEmergency</a:t>
                      </a:r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() (accessed through case 2 in main() without login)</a:t>
                      </a:r>
                      <a:endParaRPr lang="en-PK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445193"/>
                  </a:ext>
                </a:extLst>
              </a:tr>
            </a:tbl>
          </a:graphicData>
        </a:graphic>
      </p:graphicFrame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C34AD350-D583-2BEF-8956-B0E445226E45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User Roles: 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071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4291;p60">
            <a:extLst>
              <a:ext uri="{FF2B5EF4-FFF2-40B4-BE49-F238E27FC236}">
                <a16:creationId xmlns:a16="http://schemas.microsoft.com/office/drawing/2014/main" id="{BAF52FED-17D2-C675-345A-6D044D8C2D94}"/>
              </a:ext>
            </a:extLst>
          </p:cNvPr>
          <p:cNvSpPr/>
          <p:nvPr/>
        </p:nvSpPr>
        <p:spPr>
          <a:xfrm>
            <a:off x="3928101" y="4163126"/>
            <a:ext cx="1436487" cy="566351"/>
          </a:xfrm>
          <a:prstGeom prst="roundRect">
            <a:avLst>
              <a:gd name="adj" fmla="val 20532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LOGOUT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77" name="Google Shape;216;p44">
            <a:extLst>
              <a:ext uri="{FF2B5EF4-FFF2-40B4-BE49-F238E27FC236}">
                <a16:creationId xmlns:a16="http://schemas.microsoft.com/office/drawing/2014/main" id="{476CC403-600B-CC65-E997-D3E3C6487637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9" name="Google Shape;214;p44">
            <a:extLst>
              <a:ext uri="{FF2B5EF4-FFF2-40B4-BE49-F238E27FC236}">
                <a16:creationId xmlns:a16="http://schemas.microsoft.com/office/drawing/2014/main" id="{9574E9DC-1A07-D665-8EFC-503DE47A85CA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Admin Role: </a:t>
            </a:r>
            <a:br>
              <a:rPr lang="en-US" b="1" dirty="0"/>
            </a:b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D72083-4D7F-677D-CF64-6C33D0D620D2}"/>
              </a:ext>
            </a:extLst>
          </p:cNvPr>
          <p:cNvGrpSpPr/>
          <p:nvPr/>
        </p:nvGrpSpPr>
        <p:grpSpPr>
          <a:xfrm>
            <a:off x="971134" y="1141050"/>
            <a:ext cx="7069394" cy="3305253"/>
            <a:chOff x="971134" y="1141050"/>
            <a:chExt cx="7069394" cy="3305253"/>
          </a:xfrm>
        </p:grpSpPr>
        <p:cxnSp>
          <p:nvCxnSpPr>
            <p:cNvPr id="5" name="Google Shape;4298;p60">
              <a:extLst>
                <a:ext uri="{FF2B5EF4-FFF2-40B4-BE49-F238E27FC236}">
                  <a16:creationId xmlns:a16="http://schemas.microsoft.com/office/drawing/2014/main" id="{CD295852-8920-8B21-B677-4CD69AB03595}"/>
                </a:ext>
              </a:extLst>
            </p:cNvPr>
            <p:cNvCxnSpPr>
              <a:cxnSpLocks/>
              <a:stCxn id="6" idx="2"/>
              <a:endCxn id="16" idx="3"/>
            </p:cNvCxnSpPr>
            <p:nvPr/>
          </p:nvCxnSpPr>
          <p:spPr>
            <a:xfrm rot="5400000">
              <a:off x="2691635" y="1821844"/>
              <a:ext cx="566772" cy="603651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4291;p60">
              <a:extLst>
                <a:ext uri="{FF2B5EF4-FFF2-40B4-BE49-F238E27FC236}">
                  <a16:creationId xmlns:a16="http://schemas.microsoft.com/office/drawing/2014/main" id="{B09C9AAE-3BF6-A05E-070B-41AB464DF84B}"/>
                </a:ext>
              </a:extLst>
            </p:cNvPr>
            <p:cNvSpPr/>
            <p:nvPr/>
          </p:nvSpPr>
          <p:spPr>
            <a:xfrm>
              <a:off x="2425815" y="1141050"/>
              <a:ext cx="1702061" cy="699233"/>
            </a:xfrm>
            <a:prstGeom prst="roundRect">
              <a:avLst>
                <a:gd name="adj" fmla="val 23580"/>
              </a:avLst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Add Emergency</a:t>
              </a:r>
            </a:p>
          </p:txBody>
        </p:sp>
        <p:sp>
          <p:nvSpPr>
            <p:cNvPr id="9" name="Google Shape;4289;p60">
              <a:extLst>
                <a:ext uri="{FF2B5EF4-FFF2-40B4-BE49-F238E27FC236}">
                  <a16:creationId xmlns:a16="http://schemas.microsoft.com/office/drawing/2014/main" id="{438FAE08-0F59-30B6-E1B7-5C07958A8403}"/>
                </a:ext>
              </a:extLst>
            </p:cNvPr>
            <p:cNvSpPr/>
            <p:nvPr/>
          </p:nvSpPr>
          <p:spPr>
            <a:xfrm>
              <a:off x="5139951" y="1141051"/>
              <a:ext cx="1702061" cy="699233"/>
            </a:xfrm>
            <a:prstGeom prst="roundRect">
              <a:avLst>
                <a:gd name="adj" fmla="val 19001"/>
              </a:avLst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View Emergency</a:t>
              </a:r>
            </a:p>
          </p:txBody>
        </p:sp>
        <p:sp>
          <p:nvSpPr>
            <p:cNvPr id="10" name="Google Shape;4290;p60">
              <a:extLst>
                <a:ext uri="{FF2B5EF4-FFF2-40B4-BE49-F238E27FC236}">
                  <a16:creationId xmlns:a16="http://schemas.microsoft.com/office/drawing/2014/main" id="{D0506957-3E66-F808-85A2-19E61C21631E}"/>
                </a:ext>
              </a:extLst>
            </p:cNvPr>
            <p:cNvSpPr/>
            <p:nvPr/>
          </p:nvSpPr>
          <p:spPr>
            <a:xfrm>
              <a:off x="6594630" y="2029348"/>
              <a:ext cx="1445898" cy="566351"/>
            </a:xfrm>
            <a:prstGeom prst="roundRect">
              <a:avLst>
                <a:gd name="adj" fmla="val 24376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Process Emergency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1" name="Google Shape;4291;p60">
              <a:extLst>
                <a:ext uri="{FF2B5EF4-FFF2-40B4-BE49-F238E27FC236}">
                  <a16:creationId xmlns:a16="http://schemas.microsoft.com/office/drawing/2014/main" id="{0BFC1AC7-6D43-5445-2AFC-F8B995AC8FFC}"/>
                </a:ext>
              </a:extLst>
            </p:cNvPr>
            <p:cNvSpPr/>
            <p:nvPr/>
          </p:nvSpPr>
          <p:spPr>
            <a:xfrm>
              <a:off x="6588402" y="2767634"/>
              <a:ext cx="1445898" cy="566351"/>
            </a:xfrm>
            <a:prstGeom prst="roundRect">
              <a:avLst>
                <a:gd name="adj" fmla="val 23094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Add Staff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Google Shape;4296;p60">
              <a:extLst>
                <a:ext uri="{FF2B5EF4-FFF2-40B4-BE49-F238E27FC236}">
                  <a16:creationId xmlns:a16="http://schemas.microsoft.com/office/drawing/2014/main" id="{0B7E3755-B40B-345A-1D20-1E351B8B822E}"/>
                </a:ext>
              </a:extLst>
            </p:cNvPr>
            <p:cNvCxnSpPr>
              <a:cxnSpLocks/>
              <a:stCxn id="9" idx="2"/>
              <a:endCxn id="10" idx="1"/>
            </p:cNvCxnSpPr>
            <p:nvPr/>
          </p:nvCxnSpPr>
          <p:spPr>
            <a:xfrm rot="16200000" flipH="1">
              <a:off x="6056686" y="1774580"/>
              <a:ext cx="472240" cy="603648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4297;p60">
              <a:extLst>
                <a:ext uri="{FF2B5EF4-FFF2-40B4-BE49-F238E27FC236}">
                  <a16:creationId xmlns:a16="http://schemas.microsoft.com/office/drawing/2014/main" id="{A86078AD-7FE7-BE63-2F0D-1B0A2AE2DC7C}"/>
                </a:ext>
              </a:extLst>
            </p:cNvPr>
            <p:cNvCxnSpPr>
              <a:cxnSpLocks/>
              <a:stCxn id="11" idx="1"/>
              <a:endCxn id="9" idx="2"/>
            </p:cNvCxnSpPr>
            <p:nvPr/>
          </p:nvCxnSpPr>
          <p:spPr>
            <a:xfrm rot="10800000">
              <a:off x="5990982" y="1840284"/>
              <a:ext cx="597420" cy="1210526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4291;p60">
              <a:extLst>
                <a:ext uri="{FF2B5EF4-FFF2-40B4-BE49-F238E27FC236}">
                  <a16:creationId xmlns:a16="http://schemas.microsoft.com/office/drawing/2014/main" id="{9B411605-7748-8765-CB2D-E721BA430AA4}"/>
                </a:ext>
              </a:extLst>
            </p:cNvPr>
            <p:cNvSpPr/>
            <p:nvPr/>
          </p:nvSpPr>
          <p:spPr>
            <a:xfrm>
              <a:off x="6594630" y="3499862"/>
              <a:ext cx="1445898" cy="566351"/>
            </a:xfrm>
            <a:prstGeom prst="roundRect">
              <a:avLst>
                <a:gd name="adj" fmla="val 25657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Delete Staff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oogle Shape;4297;p60">
              <a:extLst>
                <a:ext uri="{FF2B5EF4-FFF2-40B4-BE49-F238E27FC236}">
                  <a16:creationId xmlns:a16="http://schemas.microsoft.com/office/drawing/2014/main" id="{52B6C68D-E261-6D7B-4DDF-242129E3DBE0}"/>
                </a:ext>
              </a:extLst>
            </p:cNvPr>
            <p:cNvCxnSpPr>
              <a:cxnSpLocks/>
              <a:stCxn id="14" idx="1"/>
              <a:endCxn id="9" idx="2"/>
            </p:cNvCxnSpPr>
            <p:nvPr/>
          </p:nvCxnSpPr>
          <p:spPr>
            <a:xfrm rot="10800000">
              <a:off x="5990982" y="1840284"/>
              <a:ext cx="603648" cy="1942754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4290;p60">
              <a:extLst>
                <a:ext uri="{FF2B5EF4-FFF2-40B4-BE49-F238E27FC236}">
                  <a16:creationId xmlns:a16="http://schemas.microsoft.com/office/drawing/2014/main" id="{733D1E1C-B014-43C7-306B-A7CFAC0ACB40}"/>
                </a:ext>
              </a:extLst>
            </p:cNvPr>
            <p:cNvSpPr/>
            <p:nvPr/>
          </p:nvSpPr>
          <p:spPr>
            <a:xfrm>
              <a:off x="971134" y="2057438"/>
              <a:ext cx="1702061" cy="699233"/>
            </a:xfrm>
            <a:prstGeom prst="roundRect">
              <a:avLst>
                <a:gd name="adj" fmla="val 26132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Filter Emergency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8" name="Google Shape;4290;p60">
              <a:extLst>
                <a:ext uri="{FF2B5EF4-FFF2-40B4-BE49-F238E27FC236}">
                  <a16:creationId xmlns:a16="http://schemas.microsoft.com/office/drawing/2014/main" id="{9DB8CFC1-A9DB-114D-D597-DF8153136D8C}"/>
                </a:ext>
              </a:extLst>
            </p:cNvPr>
            <p:cNvSpPr/>
            <p:nvPr/>
          </p:nvSpPr>
          <p:spPr>
            <a:xfrm>
              <a:off x="977364" y="2945315"/>
              <a:ext cx="1702061" cy="699233"/>
            </a:xfrm>
            <a:prstGeom prst="roundRect">
              <a:avLst>
                <a:gd name="adj" fmla="val 24057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View History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Google Shape;4298;p60">
              <a:extLst>
                <a:ext uri="{FF2B5EF4-FFF2-40B4-BE49-F238E27FC236}">
                  <a16:creationId xmlns:a16="http://schemas.microsoft.com/office/drawing/2014/main" id="{7BBA9F60-FEED-9C53-991A-C676D82B8E5C}"/>
                </a:ext>
              </a:extLst>
            </p:cNvPr>
            <p:cNvCxnSpPr>
              <a:cxnSpLocks/>
              <a:stCxn id="6" idx="2"/>
              <a:endCxn id="18" idx="3"/>
            </p:cNvCxnSpPr>
            <p:nvPr/>
          </p:nvCxnSpPr>
          <p:spPr>
            <a:xfrm rot="5400000">
              <a:off x="2250812" y="2268897"/>
              <a:ext cx="1454649" cy="597421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4298;p60">
              <a:extLst>
                <a:ext uri="{FF2B5EF4-FFF2-40B4-BE49-F238E27FC236}">
                  <a16:creationId xmlns:a16="http://schemas.microsoft.com/office/drawing/2014/main" id="{65A273FB-4068-F295-281C-D652B8488D72}"/>
                </a:ext>
              </a:extLst>
            </p:cNvPr>
            <p:cNvCxnSpPr>
              <a:cxnSpLocks/>
              <a:stCxn id="6" idx="2"/>
              <a:endCxn id="24" idx="1"/>
            </p:cNvCxnSpPr>
            <p:nvPr/>
          </p:nvCxnSpPr>
          <p:spPr>
            <a:xfrm rot="16200000" flipH="1">
              <a:off x="2299464" y="2817664"/>
              <a:ext cx="2606019" cy="651255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4298;p60">
              <a:extLst>
                <a:ext uri="{FF2B5EF4-FFF2-40B4-BE49-F238E27FC236}">
                  <a16:creationId xmlns:a16="http://schemas.microsoft.com/office/drawing/2014/main" id="{F0DC8D53-CB60-9B2E-9EB4-1566CFA65162}"/>
                </a:ext>
              </a:extLst>
            </p:cNvPr>
            <p:cNvCxnSpPr>
              <a:cxnSpLocks/>
              <a:stCxn id="9" idx="2"/>
              <a:endCxn id="24" idx="3"/>
            </p:cNvCxnSpPr>
            <p:nvPr/>
          </p:nvCxnSpPr>
          <p:spPr>
            <a:xfrm rot="5400000">
              <a:off x="4374776" y="2830096"/>
              <a:ext cx="2606018" cy="626394"/>
            </a:xfrm>
            <a:prstGeom prst="bentConnector2">
              <a:avLst/>
            </a:prstGeom>
            <a:noFill/>
            <a:ln w="2857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4298;p60">
              <a:extLst>
                <a:ext uri="{FF2B5EF4-FFF2-40B4-BE49-F238E27FC236}">
                  <a16:creationId xmlns:a16="http://schemas.microsoft.com/office/drawing/2014/main" id="{A6BD709F-A2C0-01FD-BD06-5F90A53E35B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78684" y="2834005"/>
              <a:ext cx="2606018" cy="618578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7DC8A6F-D672-15DC-D1B7-97A44F385679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4127876" y="1490667"/>
              <a:ext cx="1012075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AFB2020-2885-97DE-ECBD-5061B5FD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4266" y="2102171"/>
              <a:ext cx="1604415" cy="1585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46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B558B17C-8A8E-AE57-873D-9135685A84C9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Staff Role: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D5DC97ED-DA60-F48A-FAFE-5CC2A0206C07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0E0316D-2A0F-C6BF-5AF7-A39C7416B105}"/>
              </a:ext>
            </a:extLst>
          </p:cNvPr>
          <p:cNvGrpSpPr/>
          <p:nvPr/>
        </p:nvGrpSpPr>
        <p:grpSpPr>
          <a:xfrm>
            <a:off x="1125415" y="1141050"/>
            <a:ext cx="6971323" cy="3305253"/>
            <a:chOff x="1125415" y="1141050"/>
            <a:chExt cx="6971323" cy="3305253"/>
          </a:xfrm>
        </p:grpSpPr>
        <p:sp>
          <p:nvSpPr>
            <p:cNvPr id="9" name="Google Shape;4291;p60">
              <a:extLst>
                <a:ext uri="{FF2B5EF4-FFF2-40B4-BE49-F238E27FC236}">
                  <a16:creationId xmlns:a16="http://schemas.microsoft.com/office/drawing/2014/main" id="{C50026FC-B5FB-2917-3AB4-0482A9BF8928}"/>
                </a:ext>
              </a:extLst>
            </p:cNvPr>
            <p:cNvSpPr/>
            <p:nvPr/>
          </p:nvSpPr>
          <p:spPr>
            <a:xfrm>
              <a:off x="2425815" y="1141050"/>
              <a:ext cx="1702061" cy="699233"/>
            </a:xfrm>
            <a:prstGeom prst="roundRect">
              <a:avLst>
                <a:gd name="adj" fmla="val 23580"/>
              </a:avLst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Add Emergency</a:t>
              </a:r>
            </a:p>
          </p:txBody>
        </p:sp>
        <p:sp>
          <p:nvSpPr>
            <p:cNvPr id="10" name="Google Shape;4289;p60">
              <a:extLst>
                <a:ext uri="{FF2B5EF4-FFF2-40B4-BE49-F238E27FC236}">
                  <a16:creationId xmlns:a16="http://schemas.microsoft.com/office/drawing/2014/main" id="{53B64076-04CB-9C49-2D6B-03205CB5E5C5}"/>
                </a:ext>
              </a:extLst>
            </p:cNvPr>
            <p:cNvSpPr/>
            <p:nvPr/>
          </p:nvSpPr>
          <p:spPr>
            <a:xfrm>
              <a:off x="5139951" y="1141051"/>
              <a:ext cx="1702061" cy="699233"/>
            </a:xfrm>
            <a:prstGeom prst="roundRect">
              <a:avLst>
                <a:gd name="adj" fmla="val 24590"/>
              </a:avLst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View Emergency</a:t>
              </a:r>
            </a:p>
          </p:txBody>
        </p:sp>
        <p:sp>
          <p:nvSpPr>
            <p:cNvPr id="12" name="Google Shape;4291;p60">
              <a:extLst>
                <a:ext uri="{FF2B5EF4-FFF2-40B4-BE49-F238E27FC236}">
                  <a16:creationId xmlns:a16="http://schemas.microsoft.com/office/drawing/2014/main" id="{29F89BE1-86F5-3B75-7687-1336AB6101EF}"/>
                </a:ext>
              </a:extLst>
            </p:cNvPr>
            <p:cNvSpPr/>
            <p:nvPr/>
          </p:nvSpPr>
          <p:spPr>
            <a:xfrm>
              <a:off x="6588402" y="2634754"/>
              <a:ext cx="1508336" cy="699232"/>
            </a:xfrm>
            <a:prstGeom prst="roundRect">
              <a:avLst>
                <a:gd name="adj" fmla="val 23472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1"/>
                  </a:solidFill>
                </a:rPr>
                <a:t>Process Emergency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Google Shape;4297;p60">
              <a:extLst>
                <a:ext uri="{FF2B5EF4-FFF2-40B4-BE49-F238E27FC236}">
                  <a16:creationId xmlns:a16="http://schemas.microsoft.com/office/drawing/2014/main" id="{248C9179-9C96-4867-6F65-11AF01151096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>
            <a:xfrm rot="10800000">
              <a:off x="5990982" y="1840284"/>
              <a:ext cx="597420" cy="1144086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4290;p60">
              <a:extLst>
                <a:ext uri="{FF2B5EF4-FFF2-40B4-BE49-F238E27FC236}">
                  <a16:creationId xmlns:a16="http://schemas.microsoft.com/office/drawing/2014/main" id="{0C7AC8FC-AB56-6525-3A48-717902C2D488}"/>
                </a:ext>
              </a:extLst>
            </p:cNvPr>
            <p:cNvSpPr/>
            <p:nvPr/>
          </p:nvSpPr>
          <p:spPr>
            <a:xfrm>
              <a:off x="1125415" y="2634754"/>
              <a:ext cx="1594142" cy="699233"/>
            </a:xfrm>
            <a:prstGeom prst="roundRect">
              <a:avLst>
                <a:gd name="adj" fmla="val 26132"/>
              </a:avLst>
            </a:prstGeom>
            <a:solidFill>
              <a:schemeClr val="tx2">
                <a:lumMod val="75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View Processed Emergency</a:t>
              </a: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Google Shape;4298;p60">
              <a:extLst>
                <a:ext uri="{FF2B5EF4-FFF2-40B4-BE49-F238E27FC236}">
                  <a16:creationId xmlns:a16="http://schemas.microsoft.com/office/drawing/2014/main" id="{9A9668FA-E54A-D6DA-890C-0862351EB65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16200000" flipH="1">
              <a:off x="2303372" y="2813757"/>
              <a:ext cx="2606018" cy="659070"/>
            </a:xfrm>
            <a:prstGeom prst="bentConnector3">
              <a:avLst>
                <a:gd name="adj1" fmla="val 99783"/>
              </a:avLst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4298;p60">
              <a:extLst>
                <a:ext uri="{FF2B5EF4-FFF2-40B4-BE49-F238E27FC236}">
                  <a16:creationId xmlns:a16="http://schemas.microsoft.com/office/drawing/2014/main" id="{712632BD-BF00-D180-2748-1512D3848E4D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5400000">
              <a:off x="4378684" y="2834004"/>
              <a:ext cx="2606018" cy="618578"/>
            </a:xfrm>
            <a:prstGeom prst="bentConnector3">
              <a:avLst>
                <a:gd name="adj1" fmla="val 100083"/>
              </a:avLst>
            </a:prstGeom>
            <a:noFill/>
            <a:ln w="2857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4298;p60">
              <a:extLst>
                <a:ext uri="{FF2B5EF4-FFF2-40B4-BE49-F238E27FC236}">
                  <a16:creationId xmlns:a16="http://schemas.microsoft.com/office/drawing/2014/main" id="{E01046B4-EEAE-0EB0-9D18-7801E1E1F2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78684" y="2834005"/>
              <a:ext cx="2606018" cy="618578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E5102F-590D-E26C-734F-2564B14B9925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4127876" y="1490667"/>
              <a:ext cx="1012075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9306A9-6E6B-1FB3-00C9-2452766E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266" y="2102171"/>
              <a:ext cx="1604415" cy="1585723"/>
            </a:xfrm>
            <a:prstGeom prst="rect">
              <a:avLst/>
            </a:prstGeom>
          </p:spPr>
        </p:pic>
      </p:grpSp>
      <p:sp>
        <p:nvSpPr>
          <p:cNvPr id="25" name="Google Shape;4291;p60">
            <a:extLst>
              <a:ext uri="{FF2B5EF4-FFF2-40B4-BE49-F238E27FC236}">
                <a16:creationId xmlns:a16="http://schemas.microsoft.com/office/drawing/2014/main" id="{AF54C8D0-9DCD-0716-DC24-4D3CA64BF82A}"/>
              </a:ext>
            </a:extLst>
          </p:cNvPr>
          <p:cNvSpPr/>
          <p:nvPr/>
        </p:nvSpPr>
        <p:spPr>
          <a:xfrm>
            <a:off x="3935916" y="4163126"/>
            <a:ext cx="1436487" cy="566351"/>
          </a:xfrm>
          <a:prstGeom prst="roundRect">
            <a:avLst>
              <a:gd name="adj" fmla="val 20532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LOGOUT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0" name="Google Shape;4298;p60">
            <a:extLst>
              <a:ext uri="{FF2B5EF4-FFF2-40B4-BE49-F238E27FC236}">
                <a16:creationId xmlns:a16="http://schemas.microsoft.com/office/drawing/2014/main" id="{32340BF7-92FD-BAB4-0FFD-C9AC7091FE48}"/>
              </a:ext>
            </a:extLst>
          </p:cNvPr>
          <p:cNvCxnSpPr>
            <a:cxnSpLocks/>
          </p:cNvCxnSpPr>
          <p:nvPr/>
        </p:nvCxnSpPr>
        <p:spPr>
          <a:xfrm rot="5400000">
            <a:off x="2444235" y="2151635"/>
            <a:ext cx="1107311" cy="547126"/>
          </a:xfrm>
          <a:prstGeom prst="bentConnector3">
            <a:avLst>
              <a:gd name="adj1" fmla="val 100112"/>
            </a:avLst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1909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9E997B20-A56B-2D94-80E3-7FF4DE112F1C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User Role: 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B955ABBA-9B11-D41B-42BA-81FC3EF0D556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3779A3A-CA8A-38B4-B1EE-114AE22827D5}"/>
              </a:ext>
            </a:extLst>
          </p:cNvPr>
          <p:cNvGrpSpPr/>
          <p:nvPr/>
        </p:nvGrpSpPr>
        <p:grpSpPr>
          <a:xfrm>
            <a:off x="3276846" y="1840283"/>
            <a:ext cx="2714136" cy="2606020"/>
            <a:chOff x="3276846" y="1840283"/>
            <a:chExt cx="2714136" cy="2606020"/>
          </a:xfrm>
        </p:grpSpPr>
        <p:cxnSp>
          <p:nvCxnSpPr>
            <p:cNvPr id="12" name="Google Shape;4298;p60">
              <a:extLst>
                <a:ext uri="{FF2B5EF4-FFF2-40B4-BE49-F238E27FC236}">
                  <a16:creationId xmlns:a16="http://schemas.microsoft.com/office/drawing/2014/main" id="{835FCA3C-3210-1C29-CA75-1A05E27EB76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03372" y="2813757"/>
              <a:ext cx="2606018" cy="659070"/>
            </a:xfrm>
            <a:prstGeom prst="bentConnector3">
              <a:avLst>
                <a:gd name="adj1" fmla="val 99783"/>
              </a:avLst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4298;p60">
              <a:extLst>
                <a:ext uri="{FF2B5EF4-FFF2-40B4-BE49-F238E27FC236}">
                  <a16:creationId xmlns:a16="http://schemas.microsoft.com/office/drawing/2014/main" id="{39FE3679-04DC-3205-FEF1-1A87AB23303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78684" y="2834004"/>
              <a:ext cx="2606018" cy="618578"/>
            </a:xfrm>
            <a:prstGeom prst="bentConnector3">
              <a:avLst>
                <a:gd name="adj1" fmla="val 100083"/>
              </a:avLst>
            </a:prstGeom>
            <a:noFill/>
            <a:ln w="2857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4298;p60">
              <a:extLst>
                <a:ext uri="{FF2B5EF4-FFF2-40B4-BE49-F238E27FC236}">
                  <a16:creationId xmlns:a16="http://schemas.microsoft.com/office/drawing/2014/main" id="{8EC314C0-ACF2-1121-F864-166A4F54BF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78684" y="2834005"/>
              <a:ext cx="2606018" cy="618578"/>
            </a:xfrm>
            <a:prstGeom prst="bentConnector2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4E21AF8-2857-1073-804F-9687C43D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4266" y="2102171"/>
              <a:ext cx="1604415" cy="1585723"/>
            </a:xfrm>
            <a:prstGeom prst="rect">
              <a:avLst/>
            </a:prstGeom>
          </p:spPr>
        </p:pic>
      </p:grpSp>
      <p:sp>
        <p:nvSpPr>
          <p:cNvPr id="49" name="Google Shape;4290;p60">
            <a:extLst>
              <a:ext uri="{FF2B5EF4-FFF2-40B4-BE49-F238E27FC236}">
                <a16:creationId xmlns:a16="http://schemas.microsoft.com/office/drawing/2014/main" id="{E2B6DECD-4222-E87A-BBD2-1D1E49879214}"/>
              </a:ext>
            </a:extLst>
          </p:cNvPr>
          <p:cNvSpPr/>
          <p:nvPr/>
        </p:nvSpPr>
        <p:spPr>
          <a:xfrm>
            <a:off x="3874266" y="1141048"/>
            <a:ext cx="1594142" cy="699233"/>
          </a:xfrm>
          <a:prstGeom prst="roundRect">
            <a:avLst>
              <a:gd name="adj" fmla="val 26132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Add Emergency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" name="Google Shape;4290;p60">
            <a:extLst>
              <a:ext uri="{FF2B5EF4-FFF2-40B4-BE49-F238E27FC236}">
                <a16:creationId xmlns:a16="http://schemas.microsoft.com/office/drawing/2014/main" id="{9052A505-EDBC-063E-BF3C-87E3F13D7668}"/>
              </a:ext>
            </a:extLst>
          </p:cNvPr>
          <p:cNvSpPr/>
          <p:nvPr/>
        </p:nvSpPr>
        <p:spPr>
          <a:xfrm>
            <a:off x="3874266" y="4096684"/>
            <a:ext cx="1594142" cy="699233"/>
          </a:xfrm>
          <a:prstGeom prst="roundRect">
            <a:avLst>
              <a:gd name="adj" fmla="val 26132"/>
            </a:avLst>
          </a:prstGeom>
          <a:solidFill>
            <a:schemeClr val="tx2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EXIT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56" name="Google Shape;4297;p60">
            <a:extLst>
              <a:ext uri="{FF2B5EF4-FFF2-40B4-BE49-F238E27FC236}">
                <a16:creationId xmlns:a16="http://schemas.microsoft.com/office/drawing/2014/main" id="{70343F7D-1D5A-D8CE-BC91-391E42203A8B}"/>
              </a:ext>
            </a:extLst>
          </p:cNvPr>
          <p:cNvCxnSpPr>
            <a:cxnSpLocks/>
            <a:endCxn id="49" idx="3"/>
          </p:cNvCxnSpPr>
          <p:nvPr/>
        </p:nvCxnSpPr>
        <p:spPr>
          <a:xfrm rot="16200000" flipV="1">
            <a:off x="4874828" y="2084246"/>
            <a:ext cx="1709735" cy="522574"/>
          </a:xfrm>
          <a:prstGeom prst="bentConnector2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4297;p60">
            <a:extLst>
              <a:ext uri="{FF2B5EF4-FFF2-40B4-BE49-F238E27FC236}">
                <a16:creationId xmlns:a16="http://schemas.microsoft.com/office/drawing/2014/main" id="{AAD64303-C7AD-68BC-D365-894C3DAA31AD}"/>
              </a:ext>
            </a:extLst>
          </p:cNvPr>
          <p:cNvCxnSpPr>
            <a:cxnSpLocks/>
            <a:endCxn id="49" idx="1"/>
          </p:cNvCxnSpPr>
          <p:nvPr/>
        </p:nvCxnSpPr>
        <p:spPr>
          <a:xfrm rot="5400000" flipH="1" flipV="1">
            <a:off x="2720686" y="2046821"/>
            <a:ext cx="1709736" cy="597424"/>
          </a:xfrm>
          <a:prstGeom prst="bentConnector2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6337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51805" y="2203127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DATA STRUCTURES USED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1"/>
          <a:stretch/>
        </p:blipFill>
        <p:spPr>
          <a:xfrm>
            <a:off x="0" y="0"/>
            <a:ext cx="3678961" cy="5139891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02486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accent1"/>
                </a:solidFill>
              </a:rPr>
              <a:t>DATA STRUCTURES: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331915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569E0593-1F19-28A4-E90A-28D6A744E3A6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LINKED LIST : </a:t>
            </a:r>
          </a:p>
          <a:p>
            <a:pPr marL="139700" indent="0">
              <a:buNone/>
            </a:pPr>
            <a:endParaRPr lang="en-GB" b="1" dirty="0"/>
          </a:p>
          <a:p>
            <a:r>
              <a:rPr lang="en-GB" b="1" dirty="0"/>
              <a:t>Used in - </a:t>
            </a:r>
          </a:p>
          <a:p>
            <a:pPr>
              <a:buNone/>
            </a:pP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UserList - For User management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HistoryStack</a:t>
            </a:r>
            <a:r>
              <a:rPr lang="en-US" dirty="0"/>
              <a:t> - To store processed emergencies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PendingEmergencies</a:t>
            </a:r>
            <a:r>
              <a:rPr lang="en-US" dirty="0"/>
              <a:t> - As a Priority Queue Implementation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84CFA0F-88B3-7988-3D8D-9200F3C09E57}"/>
              </a:ext>
            </a:extLst>
          </p:cNvPr>
          <p:cNvGrpSpPr/>
          <p:nvPr/>
        </p:nvGrpSpPr>
        <p:grpSpPr>
          <a:xfrm>
            <a:off x="3899877" y="3688149"/>
            <a:ext cx="5145663" cy="1092025"/>
            <a:chOff x="3899877" y="3688149"/>
            <a:chExt cx="5145663" cy="10920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8A6EAC-92F2-4077-CF78-C6D23F25F72D}"/>
                </a:ext>
              </a:extLst>
            </p:cNvPr>
            <p:cNvGrpSpPr/>
            <p:nvPr/>
          </p:nvGrpSpPr>
          <p:grpSpPr>
            <a:xfrm>
              <a:off x="3899877" y="3688149"/>
              <a:ext cx="4049237" cy="1092025"/>
              <a:chOff x="1291006" y="3636282"/>
              <a:chExt cx="4127600" cy="1209908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56D99A5-5AEF-96C8-CEE8-516DB6380E8D}"/>
                  </a:ext>
                </a:extLst>
              </p:cNvPr>
              <p:cNvSpPr/>
              <p:nvPr/>
            </p:nvSpPr>
            <p:spPr>
              <a:xfrm>
                <a:off x="1318793" y="3636282"/>
                <a:ext cx="988262" cy="426991"/>
              </a:xfrm>
              <a:custGeom>
                <a:avLst/>
                <a:gdLst>
                  <a:gd name="connsiteX0" fmla="*/ 0 w 988262"/>
                  <a:gd name="connsiteY0" fmla="*/ 42699 h 426991"/>
                  <a:gd name="connsiteX1" fmla="*/ 42699 w 988262"/>
                  <a:gd name="connsiteY1" fmla="*/ 0 h 426991"/>
                  <a:gd name="connsiteX2" fmla="*/ 945563 w 988262"/>
                  <a:gd name="connsiteY2" fmla="*/ 0 h 426991"/>
                  <a:gd name="connsiteX3" fmla="*/ 988262 w 988262"/>
                  <a:gd name="connsiteY3" fmla="*/ 42699 h 426991"/>
                  <a:gd name="connsiteX4" fmla="*/ 988262 w 988262"/>
                  <a:gd name="connsiteY4" fmla="*/ 384292 h 426991"/>
                  <a:gd name="connsiteX5" fmla="*/ 945563 w 988262"/>
                  <a:gd name="connsiteY5" fmla="*/ 426991 h 426991"/>
                  <a:gd name="connsiteX6" fmla="*/ 42699 w 988262"/>
                  <a:gd name="connsiteY6" fmla="*/ 426991 h 426991"/>
                  <a:gd name="connsiteX7" fmla="*/ 0 w 988262"/>
                  <a:gd name="connsiteY7" fmla="*/ 384292 h 426991"/>
                  <a:gd name="connsiteX8" fmla="*/ 0 w 988262"/>
                  <a:gd name="connsiteY8" fmla="*/ 42699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262" h="426991">
                    <a:moveTo>
                      <a:pt x="0" y="42699"/>
                    </a:moveTo>
                    <a:cubicBezTo>
                      <a:pt x="0" y="19117"/>
                      <a:pt x="19117" y="0"/>
                      <a:pt x="42699" y="0"/>
                    </a:cubicBezTo>
                    <a:lnTo>
                      <a:pt x="945563" y="0"/>
                    </a:lnTo>
                    <a:cubicBezTo>
                      <a:pt x="969145" y="0"/>
                      <a:pt x="988262" y="19117"/>
                      <a:pt x="988262" y="42699"/>
                    </a:cubicBezTo>
                    <a:lnTo>
                      <a:pt x="988262" y="384292"/>
                    </a:lnTo>
                    <a:cubicBezTo>
                      <a:pt x="988262" y="407874"/>
                      <a:pt x="969145" y="426991"/>
                      <a:pt x="945563" y="426991"/>
                    </a:cubicBezTo>
                    <a:lnTo>
                      <a:pt x="42699" y="426991"/>
                    </a:lnTo>
                    <a:cubicBezTo>
                      <a:pt x="19117" y="426991"/>
                      <a:pt x="0" y="407874"/>
                      <a:pt x="0" y="384292"/>
                    </a:cubicBezTo>
                    <a:lnTo>
                      <a:pt x="0" y="4269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896" tIns="84896" rIns="84896" bIns="8489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900" kern="1200" dirty="0"/>
                  <a:t>.</a:t>
                </a:r>
                <a:endParaRPr lang="en-PK" sz="1900" kern="1200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4FE0B60-D440-80DE-8B07-FADCE305C9DE}"/>
                  </a:ext>
                </a:extLst>
              </p:cNvPr>
              <p:cNvSpPr/>
              <p:nvPr/>
            </p:nvSpPr>
            <p:spPr>
              <a:xfrm>
                <a:off x="2405881" y="3727232"/>
                <a:ext cx="209511" cy="245089"/>
              </a:xfrm>
              <a:custGeom>
                <a:avLst/>
                <a:gdLst>
                  <a:gd name="connsiteX0" fmla="*/ 0 w 209511"/>
                  <a:gd name="connsiteY0" fmla="*/ 49018 h 245089"/>
                  <a:gd name="connsiteX1" fmla="*/ 104756 w 209511"/>
                  <a:gd name="connsiteY1" fmla="*/ 49018 h 245089"/>
                  <a:gd name="connsiteX2" fmla="*/ 104756 w 209511"/>
                  <a:gd name="connsiteY2" fmla="*/ 0 h 245089"/>
                  <a:gd name="connsiteX3" fmla="*/ 209511 w 209511"/>
                  <a:gd name="connsiteY3" fmla="*/ 122545 h 245089"/>
                  <a:gd name="connsiteX4" fmla="*/ 104756 w 209511"/>
                  <a:gd name="connsiteY4" fmla="*/ 245089 h 245089"/>
                  <a:gd name="connsiteX5" fmla="*/ 104756 w 209511"/>
                  <a:gd name="connsiteY5" fmla="*/ 196071 h 245089"/>
                  <a:gd name="connsiteX6" fmla="*/ 0 w 209511"/>
                  <a:gd name="connsiteY6" fmla="*/ 196071 h 245089"/>
                  <a:gd name="connsiteX7" fmla="*/ 0 w 209511"/>
                  <a:gd name="connsiteY7" fmla="*/ 49018 h 24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1" h="245089">
                    <a:moveTo>
                      <a:pt x="0" y="49018"/>
                    </a:moveTo>
                    <a:lnTo>
                      <a:pt x="104756" y="49018"/>
                    </a:lnTo>
                    <a:lnTo>
                      <a:pt x="104756" y="0"/>
                    </a:lnTo>
                    <a:lnTo>
                      <a:pt x="209511" y="122545"/>
                    </a:lnTo>
                    <a:lnTo>
                      <a:pt x="104756" y="245089"/>
                    </a:lnTo>
                    <a:lnTo>
                      <a:pt x="104756" y="196071"/>
                    </a:lnTo>
                    <a:lnTo>
                      <a:pt x="0" y="196071"/>
                    </a:lnTo>
                    <a:lnTo>
                      <a:pt x="0" y="4901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49018" rIns="62853" bIns="49018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062A3CF-84D9-51A4-0292-B0294BEA89C5}"/>
                  </a:ext>
                </a:extLst>
              </p:cNvPr>
              <p:cNvSpPr/>
              <p:nvPr/>
            </p:nvSpPr>
            <p:spPr>
              <a:xfrm>
                <a:off x="2702360" y="3636282"/>
                <a:ext cx="988262" cy="426991"/>
              </a:xfrm>
              <a:custGeom>
                <a:avLst/>
                <a:gdLst>
                  <a:gd name="connsiteX0" fmla="*/ 0 w 988262"/>
                  <a:gd name="connsiteY0" fmla="*/ 42699 h 426991"/>
                  <a:gd name="connsiteX1" fmla="*/ 42699 w 988262"/>
                  <a:gd name="connsiteY1" fmla="*/ 0 h 426991"/>
                  <a:gd name="connsiteX2" fmla="*/ 945563 w 988262"/>
                  <a:gd name="connsiteY2" fmla="*/ 0 h 426991"/>
                  <a:gd name="connsiteX3" fmla="*/ 988262 w 988262"/>
                  <a:gd name="connsiteY3" fmla="*/ 42699 h 426991"/>
                  <a:gd name="connsiteX4" fmla="*/ 988262 w 988262"/>
                  <a:gd name="connsiteY4" fmla="*/ 384292 h 426991"/>
                  <a:gd name="connsiteX5" fmla="*/ 945563 w 988262"/>
                  <a:gd name="connsiteY5" fmla="*/ 426991 h 426991"/>
                  <a:gd name="connsiteX6" fmla="*/ 42699 w 988262"/>
                  <a:gd name="connsiteY6" fmla="*/ 426991 h 426991"/>
                  <a:gd name="connsiteX7" fmla="*/ 0 w 988262"/>
                  <a:gd name="connsiteY7" fmla="*/ 384292 h 426991"/>
                  <a:gd name="connsiteX8" fmla="*/ 0 w 988262"/>
                  <a:gd name="connsiteY8" fmla="*/ 42699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262" h="426991">
                    <a:moveTo>
                      <a:pt x="0" y="42699"/>
                    </a:moveTo>
                    <a:cubicBezTo>
                      <a:pt x="0" y="19117"/>
                      <a:pt x="19117" y="0"/>
                      <a:pt x="42699" y="0"/>
                    </a:cubicBezTo>
                    <a:lnTo>
                      <a:pt x="945563" y="0"/>
                    </a:lnTo>
                    <a:cubicBezTo>
                      <a:pt x="969145" y="0"/>
                      <a:pt x="988262" y="19117"/>
                      <a:pt x="988262" y="42699"/>
                    </a:cubicBezTo>
                    <a:lnTo>
                      <a:pt x="988262" y="384292"/>
                    </a:lnTo>
                    <a:cubicBezTo>
                      <a:pt x="988262" y="407874"/>
                      <a:pt x="969145" y="426991"/>
                      <a:pt x="945563" y="426991"/>
                    </a:cubicBezTo>
                    <a:lnTo>
                      <a:pt x="42699" y="426991"/>
                    </a:lnTo>
                    <a:cubicBezTo>
                      <a:pt x="19117" y="426991"/>
                      <a:pt x="0" y="407874"/>
                      <a:pt x="0" y="384292"/>
                    </a:cubicBezTo>
                    <a:lnTo>
                      <a:pt x="0" y="4269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896" tIns="84896" rIns="84896" bIns="8489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900" kern="1200" dirty="0"/>
                  <a:t>.</a:t>
                </a:r>
                <a:endParaRPr lang="en-PK" sz="1900" kern="1200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C11FF2B-99F6-3499-B40A-5CBCE7AC3C62}"/>
                  </a:ext>
                </a:extLst>
              </p:cNvPr>
              <p:cNvSpPr/>
              <p:nvPr/>
            </p:nvSpPr>
            <p:spPr>
              <a:xfrm>
                <a:off x="3789448" y="3727232"/>
                <a:ext cx="209511" cy="245089"/>
              </a:xfrm>
              <a:custGeom>
                <a:avLst/>
                <a:gdLst>
                  <a:gd name="connsiteX0" fmla="*/ 0 w 209511"/>
                  <a:gd name="connsiteY0" fmla="*/ 49018 h 245089"/>
                  <a:gd name="connsiteX1" fmla="*/ 104756 w 209511"/>
                  <a:gd name="connsiteY1" fmla="*/ 49018 h 245089"/>
                  <a:gd name="connsiteX2" fmla="*/ 104756 w 209511"/>
                  <a:gd name="connsiteY2" fmla="*/ 0 h 245089"/>
                  <a:gd name="connsiteX3" fmla="*/ 209511 w 209511"/>
                  <a:gd name="connsiteY3" fmla="*/ 122545 h 245089"/>
                  <a:gd name="connsiteX4" fmla="*/ 104756 w 209511"/>
                  <a:gd name="connsiteY4" fmla="*/ 245089 h 245089"/>
                  <a:gd name="connsiteX5" fmla="*/ 104756 w 209511"/>
                  <a:gd name="connsiteY5" fmla="*/ 196071 h 245089"/>
                  <a:gd name="connsiteX6" fmla="*/ 0 w 209511"/>
                  <a:gd name="connsiteY6" fmla="*/ 196071 h 245089"/>
                  <a:gd name="connsiteX7" fmla="*/ 0 w 209511"/>
                  <a:gd name="connsiteY7" fmla="*/ 49018 h 24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1" h="245089">
                    <a:moveTo>
                      <a:pt x="0" y="49018"/>
                    </a:moveTo>
                    <a:lnTo>
                      <a:pt x="104756" y="49018"/>
                    </a:lnTo>
                    <a:lnTo>
                      <a:pt x="104756" y="0"/>
                    </a:lnTo>
                    <a:lnTo>
                      <a:pt x="209511" y="122545"/>
                    </a:lnTo>
                    <a:lnTo>
                      <a:pt x="104756" y="245089"/>
                    </a:lnTo>
                    <a:lnTo>
                      <a:pt x="104756" y="196071"/>
                    </a:lnTo>
                    <a:lnTo>
                      <a:pt x="0" y="196071"/>
                    </a:lnTo>
                    <a:lnTo>
                      <a:pt x="0" y="4901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49018" rIns="62853" bIns="49018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C9F9473-3BB2-0AEB-51B7-56B6A73284D5}"/>
                  </a:ext>
                </a:extLst>
              </p:cNvPr>
              <p:cNvSpPr/>
              <p:nvPr/>
            </p:nvSpPr>
            <p:spPr>
              <a:xfrm>
                <a:off x="4093742" y="3636282"/>
                <a:ext cx="988262" cy="426991"/>
              </a:xfrm>
              <a:custGeom>
                <a:avLst/>
                <a:gdLst>
                  <a:gd name="connsiteX0" fmla="*/ 0 w 988262"/>
                  <a:gd name="connsiteY0" fmla="*/ 42699 h 426991"/>
                  <a:gd name="connsiteX1" fmla="*/ 42699 w 988262"/>
                  <a:gd name="connsiteY1" fmla="*/ 0 h 426991"/>
                  <a:gd name="connsiteX2" fmla="*/ 945563 w 988262"/>
                  <a:gd name="connsiteY2" fmla="*/ 0 h 426991"/>
                  <a:gd name="connsiteX3" fmla="*/ 988262 w 988262"/>
                  <a:gd name="connsiteY3" fmla="*/ 42699 h 426991"/>
                  <a:gd name="connsiteX4" fmla="*/ 988262 w 988262"/>
                  <a:gd name="connsiteY4" fmla="*/ 384292 h 426991"/>
                  <a:gd name="connsiteX5" fmla="*/ 945563 w 988262"/>
                  <a:gd name="connsiteY5" fmla="*/ 426991 h 426991"/>
                  <a:gd name="connsiteX6" fmla="*/ 42699 w 988262"/>
                  <a:gd name="connsiteY6" fmla="*/ 426991 h 426991"/>
                  <a:gd name="connsiteX7" fmla="*/ 0 w 988262"/>
                  <a:gd name="connsiteY7" fmla="*/ 384292 h 426991"/>
                  <a:gd name="connsiteX8" fmla="*/ 0 w 988262"/>
                  <a:gd name="connsiteY8" fmla="*/ 42699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262" h="426991">
                    <a:moveTo>
                      <a:pt x="0" y="42699"/>
                    </a:moveTo>
                    <a:cubicBezTo>
                      <a:pt x="0" y="19117"/>
                      <a:pt x="19117" y="0"/>
                      <a:pt x="42699" y="0"/>
                    </a:cubicBezTo>
                    <a:lnTo>
                      <a:pt x="945563" y="0"/>
                    </a:lnTo>
                    <a:cubicBezTo>
                      <a:pt x="969145" y="0"/>
                      <a:pt x="988262" y="19117"/>
                      <a:pt x="988262" y="42699"/>
                    </a:cubicBezTo>
                    <a:lnTo>
                      <a:pt x="988262" y="384292"/>
                    </a:lnTo>
                    <a:cubicBezTo>
                      <a:pt x="988262" y="407874"/>
                      <a:pt x="969145" y="426991"/>
                      <a:pt x="945563" y="426991"/>
                    </a:cubicBezTo>
                    <a:lnTo>
                      <a:pt x="42699" y="426991"/>
                    </a:lnTo>
                    <a:cubicBezTo>
                      <a:pt x="19117" y="426991"/>
                      <a:pt x="0" y="407874"/>
                      <a:pt x="0" y="384292"/>
                    </a:cubicBezTo>
                    <a:lnTo>
                      <a:pt x="0" y="4269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896" tIns="84896" rIns="84896" bIns="8489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900" kern="1200" dirty="0"/>
                  <a:t>.</a:t>
                </a:r>
                <a:endParaRPr lang="en-PK" sz="1900" kern="1200" dirty="0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AC1CA6-6AC1-7F4F-A05A-10F82416C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169" y="3636282"/>
                <a:ext cx="0" cy="4199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EA266C1-610A-C593-EB62-D8B8EA362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1538" y="3643370"/>
                <a:ext cx="0" cy="4199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B16F163-8967-DDF6-408D-7D47E1CFB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491" y="3651710"/>
                <a:ext cx="0" cy="4199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4A369D-BAF9-4C40-B31A-17152E217295}"/>
                  </a:ext>
                </a:extLst>
              </p:cNvPr>
              <p:cNvSpPr txBox="1"/>
              <p:nvPr/>
            </p:nvSpPr>
            <p:spPr>
              <a:xfrm>
                <a:off x="1291006" y="3722516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DATA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7A78F2-9551-6DF9-0A7D-60C1B291257F}"/>
                  </a:ext>
                </a:extLst>
              </p:cNvPr>
              <p:cNvSpPr txBox="1"/>
              <p:nvPr/>
            </p:nvSpPr>
            <p:spPr>
              <a:xfrm>
                <a:off x="4058686" y="3715428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DATA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9CE9C1-0F55-248D-E734-302016BC9C9C}"/>
                  </a:ext>
                </a:extLst>
              </p:cNvPr>
              <p:cNvSpPr txBox="1"/>
              <p:nvPr/>
            </p:nvSpPr>
            <p:spPr>
              <a:xfrm>
                <a:off x="2674846" y="3730855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DATA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8110D0-D2D5-4A3E-4E70-DFC6FF25D96D}"/>
                  </a:ext>
                </a:extLst>
              </p:cNvPr>
              <p:cNvSpPr txBox="1"/>
              <p:nvPr/>
            </p:nvSpPr>
            <p:spPr>
              <a:xfrm>
                <a:off x="1776998" y="3717720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NEXT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B18068-A171-6759-83BD-C66FE5131F05}"/>
                  </a:ext>
                </a:extLst>
              </p:cNvPr>
              <p:cNvSpPr txBox="1"/>
              <p:nvPr/>
            </p:nvSpPr>
            <p:spPr>
              <a:xfrm>
                <a:off x="4553709" y="3720656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NEXT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DD83EEE-FC5C-E994-DF26-4ABF8191D9DC}"/>
                  </a:ext>
                </a:extLst>
              </p:cNvPr>
              <p:cNvSpPr txBox="1"/>
              <p:nvPr/>
            </p:nvSpPr>
            <p:spPr>
              <a:xfrm>
                <a:off x="3159048" y="3736285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NEXT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0FAB5EA2-EBB1-CA6A-C7E9-CCF54052CF9B}"/>
                  </a:ext>
                </a:extLst>
              </p:cNvPr>
              <p:cNvSpPr/>
              <p:nvPr/>
            </p:nvSpPr>
            <p:spPr>
              <a:xfrm>
                <a:off x="5209095" y="3715428"/>
                <a:ext cx="209511" cy="245089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Arrow: Right 4">
                <a:extLst>
                  <a:ext uri="{FF2B5EF4-FFF2-40B4-BE49-F238E27FC236}">
                    <a16:creationId xmlns:a16="http://schemas.microsoft.com/office/drawing/2014/main" id="{FAB774CB-42C9-B31E-06FA-931D32A8AD26}"/>
                  </a:ext>
                </a:extLst>
              </p:cNvPr>
              <p:cNvSpPr txBox="1"/>
              <p:nvPr/>
            </p:nvSpPr>
            <p:spPr>
              <a:xfrm>
                <a:off x="5209095" y="3764446"/>
                <a:ext cx="146658" cy="14705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53B397F-561C-73E8-47BC-18E379C5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6862" y="4056185"/>
                <a:ext cx="0" cy="531446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47ADFD7-8938-6961-D3E3-6FF35D626995}"/>
                  </a:ext>
                </a:extLst>
              </p:cNvPr>
              <p:cNvSpPr txBox="1"/>
              <p:nvPr/>
            </p:nvSpPr>
            <p:spPr>
              <a:xfrm>
                <a:off x="1327410" y="4538413"/>
                <a:ext cx="1126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Head</a:t>
                </a:r>
                <a:endParaRPr lang="en-PK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280D3-DF8B-607A-712E-FFB85C140309}"/>
                  </a:ext>
                </a:extLst>
              </p:cNvPr>
              <p:cNvSpPr txBox="1"/>
              <p:nvPr/>
            </p:nvSpPr>
            <p:spPr>
              <a:xfrm>
                <a:off x="3281729" y="4321907"/>
                <a:ext cx="1737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</a:rPr>
                  <a:t>LINKED LIST</a:t>
                </a:r>
                <a:endParaRPr lang="en-PK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776C603-AD25-1856-1B94-ADD9A65813B3}"/>
                </a:ext>
              </a:extLst>
            </p:cNvPr>
            <p:cNvSpPr/>
            <p:nvPr/>
          </p:nvSpPr>
          <p:spPr>
            <a:xfrm>
              <a:off x="7998129" y="3688149"/>
              <a:ext cx="969500" cy="385389"/>
            </a:xfrm>
            <a:custGeom>
              <a:avLst/>
              <a:gdLst>
                <a:gd name="connsiteX0" fmla="*/ 0 w 988262"/>
                <a:gd name="connsiteY0" fmla="*/ 42699 h 426991"/>
                <a:gd name="connsiteX1" fmla="*/ 42699 w 988262"/>
                <a:gd name="connsiteY1" fmla="*/ 0 h 426991"/>
                <a:gd name="connsiteX2" fmla="*/ 945563 w 988262"/>
                <a:gd name="connsiteY2" fmla="*/ 0 h 426991"/>
                <a:gd name="connsiteX3" fmla="*/ 988262 w 988262"/>
                <a:gd name="connsiteY3" fmla="*/ 42699 h 426991"/>
                <a:gd name="connsiteX4" fmla="*/ 988262 w 988262"/>
                <a:gd name="connsiteY4" fmla="*/ 384292 h 426991"/>
                <a:gd name="connsiteX5" fmla="*/ 945563 w 988262"/>
                <a:gd name="connsiteY5" fmla="*/ 426991 h 426991"/>
                <a:gd name="connsiteX6" fmla="*/ 42699 w 988262"/>
                <a:gd name="connsiteY6" fmla="*/ 426991 h 426991"/>
                <a:gd name="connsiteX7" fmla="*/ 0 w 988262"/>
                <a:gd name="connsiteY7" fmla="*/ 384292 h 426991"/>
                <a:gd name="connsiteX8" fmla="*/ 0 w 988262"/>
                <a:gd name="connsiteY8" fmla="*/ 42699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262" h="426991">
                  <a:moveTo>
                    <a:pt x="0" y="42699"/>
                  </a:moveTo>
                  <a:cubicBezTo>
                    <a:pt x="0" y="19117"/>
                    <a:pt x="19117" y="0"/>
                    <a:pt x="42699" y="0"/>
                  </a:cubicBezTo>
                  <a:lnTo>
                    <a:pt x="945563" y="0"/>
                  </a:lnTo>
                  <a:cubicBezTo>
                    <a:pt x="969145" y="0"/>
                    <a:pt x="988262" y="19117"/>
                    <a:pt x="988262" y="42699"/>
                  </a:cubicBezTo>
                  <a:lnTo>
                    <a:pt x="988262" y="384292"/>
                  </a:lnTo>
                  <a:cubicBezTo>
                    <a:pt x="988262" y="407874"/>
                    <a:pt x="969145" y="426991"/>
                    <a:pt x="945563" y="426991"/>
                  </a:cubicBezTo>
                  <a:lnTo>
                    <a:pt x="42699" y="426991"/>
                  </a:lnTo>
                  <a:cubicBezTo>
                    <a:pt x="19117" y="426991"/>
                    <a:pt x="0" y="407874"/>
                    <a:pt x="0" y="384292"/>
                  </a:cubicBezTo>
                  <a:lnTo>
                    <a:pt x="0" y="4269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96" tIns="84896" rIns="84896" bIns="8489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900" kern="1200" dirty="0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C372F77-97A0-2F8A-874B-0393A190E517}"/>
                </a:ext>
              </a:extLst>
            </p:cNvPr>
            <p:cNvCxnSpPr>
              <a:cxnSpLocks/>
            </p:cNvCxnSpPr>
            <p:nvPr/>
          </p:nvCxnSpPr>
          <p:spPr>
            <a:xfrm>
              <a:off x="8483599" y="3694546"/>
              <a:ext cx="0" cy="3647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6B84C13-E423-440E-81F7-5370B6EAE1B6}"/>
                </a:ext>
              </a:extLst>
            </p:cNvPr>
            <p:cNvSpPr txBox="1"/>
            <p:nvPr/>
          </p:nvSpPr>
          <p:spPr>
            <a:xfrm>
              <a:off x="7949114" y="3759583"/>
              <a:ext cx="593929" cy="28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DATA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ED8C4A4-1B58-37BD-827E-DA584DB1A1D1}"/>
                </a:ext>
              </a:extLst>
            </p:cNvPr>
            <p:cNvSpPr txBox="1"/>
            <p:nvPr/>
          </p:nvSpPr>
          <p:spPr>
            <a:xfrm>
              <a:off x="8451611" y="3759583"/>
              <a:ext cx="593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NULL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93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736121" y="700836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AGENDA</a:t>
            </a:r>
            <a:endParaRPr sz="44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5305400" y="1444547"/>
            <a:ext cx="3940200" cy="3152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Project Overview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Features &amp; Roles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Data  Structures Used 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Code Architecture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Role-Based Dashboards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Functionality Demos</a:t>
            </a:r>
          </a:p>
          <a:p>
            <a:pPr marL="285750" lvl="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Conclusion &amp; Q / 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cxnSp>
        <p:nvCxnSpPr>
          <p:cNvPr id="2" name="Google Shape;267;p48">
            <a:extLst>
              <a:ext uri="{FF2B5EF4-FFF2-40B4-BE49-F238E27FC236}">
                <a16:creationId xmlns:a16="http://schemas.microsoft.com/office/drawing/2014/main" id="{BDC23594-B596-0C3A-0845-A57CD1FDC97E}"/>
              </a:ext>
            </a:extLst>
          </p:cNvPr>
          <p:cNvCxnSpPr>
            <a:cxnSpLocks/>
          </p:cNvCxnSpPr>
          <p:nvPr/>
        </p:nvCxnSpPr>
        <p:spPr>
          <a:xfrm>
            <a:off x="5231865" y="1475808"/>
            <a:ext cx="0" cy="238499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Google Shape;214;p44">
            <a:extLst>
              <a:ext uri="{FF2B5EF4-FFF2-40B4-BE49-F238E27FC236}">
                <a16:creationId xmlns:a16="http://schemas.microsoft.com/office/drawing/2014/main" id="{25DEB9FA-6EF5-11D6-7238-CF1167939FDA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048414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DATA STRUCTURES: </a:t>
            </a:r>
          </a:p>
        </p:txBody>
      </p:sp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4682BE39-51CD-AE99-CF2C-9D383CF33D9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32696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0B023E81-AA9E-CE20-3B0B-70ED4FB68390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LINKED LIST : </a:t>
            </a:r>
          </a:p>
          <a:p>
            <a:pPr>
              <a:buNone/>
            </a:pPr>
            <a:endParaRPr lang="en-GB" b="1" dirty="0"/>
          </a:p>
          <a:p>
            <a:r>
              <a:rPr lang="en-GB" b="1" dirty="0"/>
              <a:t>How –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Dynamically creates and links nodes containing user or emergency data.</a:t>
            </a:r>
            <a:endParaRPr lang="en-GB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Enables flexible node addition/removal at any position.</a:t>
            </a:r>
            <a:endParaRPr lang="en-GB" b="1" dirty="0"/>
          </a:p>
          <a:p>
            <a:pPr>
              <a:lnSpc>
                <a:spcPct val="150000"/>
              </a:lnSpc>
            </a:pPr>
            <a:r>
              <a:rPr lang="en-GB" b="1" dirty="0"/>
              <a:t>Why</a:t>
            </a:r>
            <a:r>
              <a:rPr lang="en-GB" dirty="0"/>
              <a:t> –</a:t>
            </a:r>
            <a:endParaRPr lang="en-GB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Dynamic memory allocation avoids wasted space.</a:t>
            </a:r>
            <a:endParaRPr lang="en-GB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Efficient for adding/removing users and emergency records without shifting data.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75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accent1"/>
                </a:solidFill>
              </a:rPr>
              <a:t>DATA STRUCTURES: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" name="Google Shape;216;p44">
            <a:extLst>
              <a:ext uri="{FF2B5EF4-FFF2-40B4-BE49-F238E27FC236}">
                <a16:creationId xmlns:a16="http://schemas.microsoft.com/office/drawing/2014/main" id="{FD26BA58-CDFF-6AFD-5E2A-A3D4D66617BA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215;p44">
            <a:extLst>
              <a:ext uri="{FF2B5EF4-FFF2-40B4-BE49-F238E27FC236}">
                <a16:creationId xmlns:a16="http://schemas.microsoft.com/office/drawing/2014/main" id="{CE9C8A06-714C-AA48-4113-71AF6A1C4841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PRIORITY QUEUE :</a:t>
            </a:r>
          </a:p>
          <a:p>
            <a:pPr>
              <a:buNone/>
            </a:pPr>
            <a:endParaRPr lang="en-GB" b="1" dirty="0"/>
          </a:p>
          <a:p>
            <a:r>
              <a:rPr lang="en-GB" b="1" dirty="0"/>
              <a:t>Used in – </a:t>
            </a:r>
          </a:p>
          <a:p>
            <a:pPr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Managing and sorting </a:t>
            </a:r>
            <a:r>
              <a:rPr lang="en-GB" b="1" dirty="0"/>
              <a:t>pending emergencies</a:t>
            </a:r>
            <a:r>
              <a:rPr lang="en-GB" dirty="0"/>
              <a:t>.</a:t>
            </a:r>
          </a:p>
          <a:p>
            <a:pPr marL="139700" indent="0">
              <a:buNone/>
            </a:pPr>
            <a:endParaRPr lang="en-GB" dirty="0"/>
          </a:p>
          <a:p>
            <a:r>
              <a:rPr lang="en-GB" b="1" dirty="0"/>
              <a:t>Why –</a:t>
            </a:r>
          </a:p>
          <a:p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Ensures the most urgent emergencies are handled first.</a:t>
            </a:r>
          </a:p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Supports real-world triaging logic for response systems.</a:t>
            </a:r>
          </a:p>
          <a:p>
            <a:endParaRPr lang="en-GB" b="1" dirty="0"/>
          </a:p>
          <a:p>
            <a:pPr marL="139700" indent="0">
              <a:buNone/>
            </a:pPr>
            <a:endParaRPr lang="en-GB" b="1" dirty="0"/>
          </a:p>
          <a:p>
            <a:endParaRPr lang="en-GB" b="1" dirty="0"/>
          </a:p>
          <a:p>
            <a:pPr marL="13970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None/>
            </a:pPr>
            <a:r>
              <a:rPr lang="en-GB" b="1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6ACD53-DF28-C6FE-5D47-EC19D312A9D4}"/>
              </a:ext>
            </a:extLst>
          </p:cNvPr>
          <p:cNvGrpSpPr/>
          <p:nvPr/>
        </p:nvGrpSpPr>
        <p:grpSpPr>
          <a:xfrm rot="16200000">
            <a:off x="7143427" y="1172466"/>
            <a:ext cx="484557" cy="2797583"/>
            <a:chOff x="7158890" y="1021588"/>
            <a:chExt cx="680923" cy="308469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8AAEF16-9F16-82FF-C5A0-2089176A3864}"/>
                </a:ext>
              </a:extLst>
            </p:cNvPr>
            <p:cNvSpPr/>
            <p:nvPr/>
          </p:nvSpPr>
          <p:spPr>
            <a:xfrm>
              <a:off x="7158891" y="1021589"/>
              <a:ext cx="680429" cy="618143"/>
            </a:xfrm>
            <a:custGeom>
              <a:avLst/>
              <a:gdLst>
                <a:gd name="connsiteX0" fmla="*/ 0 w 720000"/>
                <a:gd name="connsiteY0" fmla="*/ 0 h 629890"/>
                <a:gd name="connsiteX1" fmla="*/ 720000 w 720000"/>
                <a:gd name="connsiteY1" fmla="*/ 0 h 629890"/>
                <a:gd name="connsiteX2" fmla="*/ 720000 w 720000"/>
                <a:gd name="connsiteY2" fmla="*/ 629890 h 629890"/>
                <a:gd name="connsiteX3" fmla="*/ 0 w 720000"/>
                <a:gd name="connsiteY3" fmla="*/ 629890 h 629890"/>
                <a:gd name="connsiteX4" fmla="*/ 0 w 720000"/>
                <a:gd name="connsiteY4" fmla="*/ 0 h 6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0" h="629890">
                  <a:moveTo>
                    <a:pt x="0" y="0"/>
                  </a:moveTo>
                  <a:lnTo>
                    <a:pt x="720000" y="0"/>
                  </a:lnTo>
                  <a:lnTo>
                    <a:pt x="720000" y="629890"/>
                  </a:lnTo>
                  <a:lnTo>
                    <a:pt x="0" y="62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360" tIns="86360" rIns="86360" bIns="8636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3400" kern="1200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D7C42-FAF3-EF7F-E124-8E5E40E3008D}"/>
                </a:ext>
              </a:extLst>
            </p:cNvPr>
            <p:cNvGrpSpPr/>
            <p:nvPr/>
          </p:nvGrpSpPr>
          <p:grpSpPr>
            <a:xfrm>
              <a:off x="7158891" y="1634764"/>
              <a:ext cx="680919" cy="2471517"/>
              <a:chOff x="7158891" y="1740975"/>
              <a:chExt cx="680919" cy="2471517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AA4D03F-2560-5FCA-70EC-E88955C379B0}"/>
                  </a:ext>
                </a:extLst>
              </p:cNvPr>
              <p:cNvSpPr/>
              <p:nvPr/>
            </p:nvSpPr>
            <p:spPr>
              <a:xfrm>
                <a:off x="7158891" y="1740975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3400" kern="1200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4B3C751-D6D6-5AD6-A725-27ADECE6E64D}"/>
                  </a:ext>
                </a:extLst>
              </p:cNvPr>
              <p:cNvSpPr/>
              <p:nvPr/>
            </p:nvSpPr>
            <p:spPr>
              <a:xfrm>
                <a:off x="7158891" y="2358766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3400" kern="1200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106C027-2726-A2A6-7077-10111E0BBB82}"/>
                  </a:ext>
                </a:extLst>
              </p:cNvPr>
              <p:cNvSpPr/>
              <p:nvPr/>
            </p:nvSpPr>
            <p:spPr>
              <a:xfrm>
                <a:off x="7159381" y="2976909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3400" kern="120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07053DD-6868-C328-DD26-5D36E42DA644}"/>
                  </a:ext>
                </a:extLst>
              </p:cNvPr>
              <p:cNvSpPr/>
              <p:nvPr/>
            </p:nvSpPr>
            <p:spPr>
              <a:xfrm>
                <a:off x="7158891" y="3594349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3400" kern="1200" dirty="0"/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48A2A8-8A2F-6A9B-A5D6-477E4892128B}"/>
              </a:ext>
            </a:extLst>
          </p:cNvPr>
          <p:cNvSpPr txBox="1"/>
          <p:nvPr/>
        </p:nvSpPr>
        <p:spPr>
          <a:xfrm>
            <a:off x="6099351" y="2394231"/>
            <a:ext cx="36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2</a:t>
            </a:r>
            <a:endParaRPr lang="en-PK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A214A-6841-72CA-E192-77399EB5C849}"/>
              </a:ext>
            </a:extLst>
          </p:cNvPr>
          <p:cNvSpPr txBox="1"/>
          <p:nvPr/>
        </p:nvSpPr>
        <p:spPr>
          <a:xfrm>
            <a:off x="7778580" y="2394231"/>
            <a:ext cx="36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3</a:t>
            </a:r>
            <a:endParaRPr lang="en-PK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D593F-AD7E-83A7-A991-7EF9DAF163BE}"/>
              </a:ext>
            </a:extLst>
          </p:cNvPr>
          <p:cNvSpPr txBox="1"/>
          <p:nvPr/>
        </p:nvSpPr>
        <p:spPr>
          <a:xfrm>
            <a:off x="6647322" y="2396305"/>
            <a:ext cx="36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7</a:t>
            </a:r>
            <a:endParaRPr lang="en-PK" sz="18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A2AB8-6B55-FC4C-7D6A-815C824257D3}"/>
              </a:ext>
            </a:extLst>
          </p:cNvPr>
          <p:cNvSpPr txBox="1"/>
          <p:nvPr/>
        </p:nvSpPr>
        <p:spPr>
          <a:xfrm>
            <a:off x="7217087" y="2391500"/>
            <a:ext cx="36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5</a:t>
            </a:r>
            <a:endParaRPr lang="en-PK" sz="1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52747-FA03-6828-9C60-026672EF19D3}"/>
              </a:ext>
            </a:extLst>
          </p:cNvPr>
          <p:cNvSpPr txBox="1"/>
          <p:nvPr/>
        </p:nvSpPr>
        <p:spPr>
          <a:xfrm>
            <a:off x="8328830" y="2386417"/>
            <a:ext cx="36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1</a:t>
            </a:r>
            <a:endParaRPr lang="en-PK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8D05D3-B635-6427-00AC-6780A7A3B7D4}"/>
              </a:ext>
            </a:extLst>
          </p:cNvPr>
          <p:cNvSpPr txBox="1"/>
          <p:nvPr/>
        </p:nvSpPr>
        <p:spPr>
          <a:xfrm>
            <a:off x="5924510" y="1648799"/>
            <a:ext cx="84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Front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2A367-856F-0011-041E-6709A18B1D36}"/>
              </a:ext>
            </a:extLst>
          </p:cNvPr>
          <p:cNvSpPr txBox="1"/>
          <p:nvPr/>
        </p:nvSpPr>
        <p:spPr>
          <a:xfrm>
            <a:off x="8222573" y="1648101"/>
            <a:ext cx="84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Rear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3DC2C7-1830-34C4-6FBD-D62F95077AB4}"/>
              </a:ext>
            </a:extLst>
          </p:cNvPr>
          <p:cNvCxnSpPr>
            <a:cxnSpLocks/>
          </p:cNvCxnSpPr>
          <p:nvPr/>
        </p:nvCxnSpPr>
        <p:spPr>
          <a:xfrm>
            <a:off x="8512327" y="1892936"/>
            <a:ext cx="0" cy="46135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FB9962-3EBB-4EA1-30BD-15FA846B821C}"/>
              </a:ext>
            </a:extLst>
          </p:cNvPr>
          <p:cNvCxnSpPr>
            <a:cxnSpLocks/>
          </p:cNvCxnSpPr>
          <p:nvPr/>
        </p:nvCxnSpPr>
        <p:spPr>
          <a:xfrm flipH="1">
            <a:off x="6251764" y="1902971"/>
            <a:ext cx="1505" cy="44128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7AFA42-D50C-8BF3-1394-FB347B8BA3B8}"/>
              </a:ext>
            </a:extLst>
          </p:cNvPr>
          <p:cNvSpPr txBox="1"/>
          <p:nvPr/>
        </p:nvSpPr>
        <p:spPr>
          <a:xfrm>
            <a:off x="7734413" y="3169910"/>
            <a:ext cx="145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Enqueue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299BC-5D6F-6BCC-BC70-5BB671BAA088}"/>
              </a:ext>
            </a:extLst>
          </p:cNvPr>
          <p:cNvSpPr txBox="1"/>
          <p:nvPr/>
        </p:nvSpPr>
        <p:spPr>
          <a:xfrm>
            <a:off x="6211818" y="3175386"/>
            <a:ext cx="17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Dequeue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348C21-F7C3-4AE4-2DCE-7BB47C9EEDF3}"/>
              </a:ext>
            </a:extLst>
          </p:cNvPr>
          <p:cNvCxnSpPr>
            <a:cxnSpLocks/>
          </p:cNvCxnSpPr>
          <p:nvPr/>
        </p:nvCxnSpPr>
        <p:spPr>
          <a:xfrm flipH="1" flipV="1">
            <a:off x="6425207" y="2813186"/>
            <a:ext cx="82275" cy="45545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FDD208-3137-D478-20E9-7672D2A7355B}"/>
              </a:ext>
            </a:extLst>
          </p:cNvPr>
          <p:cNvCxnSpPr>
            <a:cxnSpLocks/>
          </p:cNvCxnSpPr>
          <p:nvPr/>
        </p:nvCxnSpPr>
        <p:spPr>
          <a:xfrm flipV="1">
            <a:off x="8357092" y="2802854"/>
            <a:ext cx="104375" cy="4761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A20D821-BEDF-094B-447F-CCF98A0FFA52}"/>
              </a:ext>
            </a:extLst>
          </p:cNvPr>
          <p:cNvSpPr txBox="1"/>
          <p:nvPr/>
        </p:nvSpPr>
        <p:spPr>
          <a:xfrm>
            <a:off x="6930699" y="1391599"/>
            <a:ext cx="1454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Element with the highest priority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:a16="http://schemas.microsoft.com/office/drawing/2014/main" id="{775C8FEA-11AA-0C65-214C-7735C2FB797E}"/>
              </a:ext>
            </a:extLst>
          </p:cNvPr>
          <p:cNvCxnSpPr>
            <a:cxnSpLocks/>
          </p:cNvCxnSpPr>
          <p:nvPr/>
        </p:nvCxnSpPr>
        <p:spPr>
          <a:xfrm flipH="1">
            <a:off x="6417650" y="1854672"/>
            <a:ext cx="596666" cy="4637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2056">
            <a:extLst>
              <a:ext uri="{FF2B5EF4-FFF2-40B4-BE49-F238E27FC236}">
                <a16:creationId xmlns:a16="http://schemas.microsoft.com/office/drawing/2014/main" id="{1281F9DA-3D69-6102-5EF5-D0F15BE6B05B}"/>
              </a:ext>
            </a:extLst>
          </p:cNvPr>
          <p:cNvSpPr txBox="1"/>
          <p:nvPr/>
        </p:nvSpPr>
        <p:spPr>
          <a:xfrm>
            <a:off x="6647322" y="3719441"/>
            <a:ext cx="179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PRIORITY QUEUE</a:t>
            </a:r>
            <a:endParaRPr lang="en-P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46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16;p44">
            <a:extLst>
              <a:ext uri="{FF2B5EF4-FFF2-40B4-BE49-F238E27FC236}">
                <a16:creationId xmlns:a16="http://schemas.microsoft.com/office/drawing/2014/main" id="{2885E514-C809-BB8D-7B8F-F9192A564EFC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070304AB-8614-9107-2A9C-304EA722D7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accent1"/>
                </a:solidFill>
              </a:rPr>
              <a:t>DATA STRUCTURES: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215;p44">
            <a:extLst>
              <a:ext uri="{FF2B5EF4-FFF2-40B4-BE49-F238E27FC236}">
                <a16:creationId xmlns:a16="http://schemas.microsoft.com/office/drawing/2014/main" id="{8455046B-8A27-7969-0A30-47C7F9C7951C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Stack (LIFO)  :</a:t>
            </a:r>
          </a:p>
          <a:p>
            <a:pPr>
              <a:buNone/>
            </a:pPr>
            <a:endParaRPr lang="en-GB" b="1" dirty="0"/>
          </a:p>
          <a:p>
            <a:r>
              <a:rPr lang="en-GB" b="1" dirty="0"/>
              <a:t>Used in – </a:t>
            </a:r>
          </a:p>
          <a:p>
            <a:pPr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Storing processed emergencies for history tracking </a:t>
            </a:r>
          </a:p>
          <a:p>
            <a:pPr marL="139700" indent="0">
              <a:buNone/>
            </a:pPr>
            <a:endParaRPr lang="en-GB" dirty="0"/>
          </a:p>
          <a:p>
            <a:r>
              <a:rPr lang="en-GB" b="1" dirty="0"/>
              <a:t>Why –</a:t>
            </a:r>
          </a:p>
          <a:p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Follows LIFO order – Last emergency resolved is view first. </a:t>
            </a:r>
          </a:p>
          <a:p>
            <a:pPr marL="13970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Ideal for reviewing recent activities or undo logic.</a:t>
            </a:r>
            <a:endParaRPr lang="en-GB" b="1" dirty="0"/>
          </a:p>
          <a:p>
            <a:pPr marL="139700" indent="0">
              <a:buNone/>
            </a:pPr>
            <a:endParaRPr lang="en-GB" b="1" dirty="0"/>
          </a:p>
          <a:p>
            <a:endParaRPr lang="en-GB" b="1" dirty="0"/>
          </a:p>
          <a:p>
            <a:pPr marL="13970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None/>
            </a:pPr>
            <a:r>
              <a:rPr lang="en-GB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99FEB-1432-9307-7088-B5E7744C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246" y="904135"/>
            <a:ext cx="4195808" cy="2753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D4B4A8-03BF-23A9-019A-A8CD20E56E12}"/>
              </a:ext>
            </a:extLst>
          </p:cNvPr>
          <p:cNvSpPr txBox="1"/>
          <p:nvPr/>
        </p:nvSpPr>
        <p:spPr>
          <a:xfrm>
            <a:off x="6486769" y="3726240"/>
            <a:ext cx="2405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LIFO (Last In First Out)</a:t>
            </a:r>
            <a:endParaRPr lang="en-PK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9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68CB1514-4BBF-07A9-9BBC-05A5D98C4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chemeClr val="accent1"/>
                </a:solidFill>
              </a:rPr>
              <a:t>DATA STRUCTURES: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ACB8593D-2B45-E331-617F-CD8CEFCF19F8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A590C198-2567-3404-FC28-27D18F4F2ED4}"/>
              </a:ext>
            </a:extLst>
          </p:cNvPr>
          <p:cNvSpPr txBox="1">
            <a:spLocks/>
          </p:cNvSpPr>
          <p:nvPr/>
        </p:nvSpPr>
        <p:spPr>
          <a:xfrm>
            <a:off x="844714" y="1137789"/>
            <a:ext cx="5225233" cy="3778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>
              <a:buNone/>
            </a:pPr>
            <a:r>
              <a:rPr lang="en-GB" b="1" dirty="0"/>
              <a:t>Linked List Traversal :</a:t>
            </a:r>
          </a:p>
          <a:p>
            <a:pPr>
              <a:buNone/>
            </a:pPr>
            <a:endParaRPr lang="en-GB" b="1" dirty="0"/>
          </a:p>
          <a:p>
            <a:r>
              <a:rPr lang="en-GB" b="1" dirty="0"/>
              <a:t>Used in – </a:t>
            </a:r>
          </a:p>
          <a:p>
            <a:pPr>
              <a:buNone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 err="1"/>
              <a:t>filterByType</a:t>
            </a:r>
            <a:r>
              <a:rPr lang="en-GB" dirty="0"/>
              <a:t>() - filter active emergencies by type.</a:t>
            </a:r>
          </a:p>
          <a:p>
            <a:pPr marL="13970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 err="1"/>
              <a:t>searchEmergency</a:t>
            </a:r>
            <a:r>
              <a:rPr lang="en-GB" dirty="0"/>
              <a:t>() – search history by type, location, or description.</a:t>
            </a:r>
          </a:p>
          <a:p>
            <a:pPr marL="139700" indent="0">
              <a:buNone/>
            </a:pPr>
            <a:endParaRPr lang="en-GB" dirty="0"/>
          </a:p>
          <a:p>
            <a:r>
              <a:rPr lang="en-GB" b="1" dirty="0"/>
              <a:t>Why –</a:t>
            </a:r>
          </a:p>
          <a:p>
            <a:endParaRPr lang="en-GB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Straightforward and effective for datasets of moderate size.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No additional space or indexing required.</a:t>
            </a:r>
            <a:endParaRPr lang="en-GB" b="1" dirty="0"/>
          </a:p>
          <a:p>
            <a:pPr marL="139700" indent="0">
              <a:buNone/>
            </a:pPr>
            <a:endParaRPr lang="en-GB" b="1" dirty="0"/>
          </a:p>
          <a:p>
            <a:endParaRPr lang="en-GB" b="1" dirty="0"/>
          </a:p>
          <a:p>
            <a:pPr marL="13970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Font typeface="Wingdings" panose="05000000000000000000" pitchFamily="2" charset="2"/>
              <a:buChar char="ü"/>
            </a:pPr>
            <a:endParaRPr lang="en-GB" b="1" dirty="0"/>
          </a:p>
          <a:p>
            <a:pPr>
              <a:buNone/>
            </a:pPr>
            <a:r>
              <a:rPr lang="en-GB" b="1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89CC87-4910-01FE-544B-F2E0AB5A7752}"/>
              </a:ext>
            </a:extLst>
          </p:cNvPr>
          <p:cNvGrpSpPr/>
          <p:nvPr/>
        </p:nvGrpSpPr>
        <p:grpSpPr>
          <a:xfrm>
            <a:off x="5385141" y="3148888"/>
            <a:ext cx="3758859" cy="1092025"/>
            <a:chOff x="3899877" y="3688149"/>
            <a:chExt cx="3758859" cy="10920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58A6EAC-92F2-4077-CF78-C6D23F25F72D}"/>
                </a:ext>
              </a:extLst>
            </p:cNvPr>
            <p:cNvGrpSpPr/>
            <p:nvPr/>
          </p:nvGrpSpPr>
          <p:grpSpPr>
            <a:xfrm>
              <a:off x="3899877" y="3688149"/>
              <a:ext cx="2861624" cy="1092025"/>
              <a:chOff x="1291006" y="3636282"/>
              <a:chExt cx="2917004" cy="1209908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956D99A5-5AEF-96C8-CEE8-516DB6380E8D}"/>
                  </a:ext>
                </a:extLst>
              </p:cNvPr>
              <p:cNvSpPr/>
              <p:nvPr/>
            </p:nvSpPr>
            <p:spPr>
              <a:xfrm>
                <a:off x="1318793" y="3636282"/>
                <a:ext cx="988262" cy="426991"/>
              </a:xfrm>
              <a:custGeom>
                <a:avLst/>
                <a:gdLst>
                  <a:gd name="connsiteX0" fmla="*/ 0 w 988262"/>
                  <a:gd name="connsiteY0" fmla="*/ 42699 h 426991"/>
                  <a:gd name="connsiteX1" fmla="*/ 42699 w 988262"/>
                  <a:gd name="connsiteY1" fmla="*/ 0 h 426991"/>
                  <a:gd name="connsiteX2" fmla="*/ 945563 w 988262"/>
                  <a:gd name="connsiteY2" fmla="*/ 0 h 426991"/>
                  <a:gd name="connsiteX3" fmla="*/ 988262 w 988262"/>
                  <a:gd name="connsiteY3" fmla="*/ 42699 h 426991"/>
                  <a:gd name="connsiteX4" fmla="*/ 988262 w 988262"/>
                  <a:gd name="connsiteY4" fmla="*/ 384292 h 426991"/>
                  <a:gd name="connsiteX5" fmla="*/ 945563 w 988262"/>
                  <a:gd name="connsiteY5" fmla="*/ 426991 h 426991"/>
                  <a:gd name="connsiteX6" fmla="*/ 42699 w 988262"/>
                  <a:gd name="connsiteY6" fmla="*/ 426991 h 426991"/>
                  <a:gd name="connsiteX7" fmla="*/ 0 w 988262"/>
                  <a:gd name="connsiteY7" fmla="*/ 384292 h 426991"/>
                  <a:gd name="connsiteX8" fmla="*/ 0 w 988262"/>
                  <a:gd name="connsiteY8" fmla="*/ 42699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262" h="426991">
                    <a:moveTo>
                      <a:pt x="0" y="42699"/>
                    </a:moveTo>
                    <a:cubicBezTo>
                      <a:pt x="0" y="19117"/>
                      <a:pt x="19117" y="0"/>
                      <a:pt x="42699" y="0"/>
                    </a:cubicBezTo>
                    <a:lnTo>
                      <a:pt x="945563" y="0"/>
                    </a:lnTo>
                    <a:cubicBezTo>
                      <a:pt x="969145" y="0"/>
                      <a:pt x="988262" y="19117"/>
                      <a:pt x="988262" y="42699"/>
                    </a:cubicBezTo>
                    <a:lnTo>
                      <a:pt x="988262" y="384292"/>
                    </a:lnTo>
                    <a:cubicBezTo>
                      <a:pt x="988262" y="407874"/>
                      <a:pt x="969145" y="426991"/>
                      <a:pt x="945563" y="426991"/>
                    </a:cubicBezTo>
                    <a:lnTo>
                      <a:pt x="42699" y="426991"/>
                    </a:lnTo>
                    <a:cubicBezTo>
                      <a:pt x="19117" y="426991"/>
                      <a:pt x="0" y="407874"/>
                      <a:pt x="0" y="384292"/>
                    </a:cubicBezTo>
                    <a:lnTo>
                      <a:pt x="0" y="4269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896" tIns="84896" rIns="84896" bIns="8489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900" kern="1200" dirty="0"/>
                  <a:t>.</a:t>
                </a:r>
                <a:endParaRPr lang="en-PK" sz="1900" kern="1200" dirty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4FE0B60-D440-80DE-8B07-FADCE305C9DE}"/>
                  </a:ext>
                </a:extLst>
              </p:cNvPr>
              <p:cNvSpPr/>
              <p:nvPr/>
            </p:nvSpPr>
            <p:spPr>
              <a:xfrm>
                <a:off x="2405881" y="3727232"/>
                <a:ext cx="209511" cy="245089"/>
              </a:xfrm>
              <a:custGeom>
                <a:avLst/>
                <a:gdLst>
                  <a:gd name="connsiteX0" fmla="*/ 0 w 209511"/>
                  <a:gd name="connsiteY0" fmla="*/ 49018 h 245089"/>
                  <a:gd name="connsiteX1" fmla="*/ 104756 w 209511"/>
                  <a:gd name="connsiteY1" fmla="*/ 49018 h 245089"/>
                  <a:gd name="connsiteX2" fmla="*/ 104756 w 209511"/>
                  <a:gd name="connsiteY2" fmla="*/ 0 h 245089"/>
                  <a:gd name="connsiteX3" fmla="*/ 209511 w 209511"/>
                  <a:gd name="connsiteY3" fmla="*/ 122545 h 245089"/>
                  <a:gd name="connsiteX4" fmla="*/ 104756 w 209511"/>
                  <a:gd name="connsiteY4" fmla="*/ 245089 h 245089"/>
                  <a:gd name="connsiteX5" fmla="*/ 104756 w 209511"/>
                  <a:gd name="connsiteY5" fmla="*/ 196071 h 245089"/>
                  <a:gd name="connsiteX6" fmla="*/ 0 w 209511"/>
                  <a:gd name="connsiteY6" fmla="*/ 196071 h 245089"/>
                  <a:gd name="connsiteX7" fmla="*/ 0 w 209511"/>
                  <a:gd name="connsiteY7" fmla="*/ 49018 h 24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1" h="245089">
                    <a:moveTo>
                      <a:pt x="0" y="49018"/>
                    </a:moveTo>
                    <a:lnTo>
                      <a:pt x="104756" y="49018"/>
                    </a:lnTo>
                    <a:lnTo>
                      <a:pt x="104756" y="0"/>
                    </a:lnTo>
                    <a:lnTo>
                      <a:pt x="209511" y="122545"/>
                    </a:lnTo>
                    <a:lnTo>
                      <a:pt x="104756" y="245089"/>
                    </a:lnTo>
                    <a:lnTo>
                      <a:pt x="104756" y="196071"/>
                    </a:lnTo>
                    <a:lnTo>
                      <a:pt x="0" y="196071"/>
                    </a:lnTo>
                    <a:lnTo>
                      <a:pt x="0" y="4901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49018" rIns="62853" bIns="49018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062A3CF-84D9-51A4-0292-B0294BEA89C5}"/>
                  </a:ext>
                </a:extLst>
              </p:cNvPr>
              <p:cNvSpPr/>
              <p:nvPr/>
            </p:nvSpPr>
            <p:spPr>
              <a:xfrm>
                <a:off x="2702360" y="3636282"/>
                <a:ext cx="988262" cy="426991"/>
              </a:xfrm>
              <a:custGeom>
                <a:avLst/>
                <a:gdLst>
                  <a:gd name="connsiteX0" fmla="*/ 0 w 988262"/>
                  <a:gd name="connsiteY0" fmla="*/ 42699 h 426991"/>
                  <a:gd name="connsiteX1" fmla="*/ 42699 w 988262"/>
                  <a:gd name="connsiteY1" fmla="*/ 0 h 426991"/>
                  <a:gd name="connsiteX2" fmla="*/ 945563 w 988262"/>
                  <a:gd name="connsiteY2" fmla="*/ 0 h 426991"/>
                  <a:gd name="connsiteX3" fmla="*/ 988262 w 988262"/>
                  <a:gd name="connsiteY3" fmla="*/ 42699 h 426991"/>
                  <a:gd name="connsiteX4" fmla="*/ 988262 w 988262"/>
                  <a:gd name="connsiteY4" fmla="*/ 384292 h 426991"/>
                  <a:gd name="connsiteX5" fmla="*/ 945563 w 988262"/>
                  <a:gd name="connsiteY5" fmla="*/ 426991 h 426991"/>
                  <a:gd name="connsiteX6" fmla="*/ 42699 w 988262"/>
                  <a:gd name="connsiteY6" fmla="*/ 426991 h 426991"/>
                  <a:gd name="connsiteX7" fmla="*/ 0 w 988262"/>
                  <a:gd name="connsiteY7" fmla="*/ 384292 h 426991"/>
                  <a:gd name="connsiteX8" fmla="*/ 0 w 988262"/>
                  <a:gd name="connsiteY8" fmla="*/ 42699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262" h="426991">
                    <a:moveTo>
                      <a:pt x="0" y="42699"/>
                    </a:moveTo>
                    <a:cubicBezTo>
                      <a:pt x="0" y="19117"/>
                      <a:pt x="19117" y="0"/>
                      <a:pt x="42699" y="0"/>
                    </a:cubicBezTo>
                    <a:lnTo>
                      <a:pt x="945563" y="0"/>
                    </a:lnTo>
                    <a:cubicBezTo>
                      <a:pt x="969145" y="0"/>
                      <a:pt x="988262" y="19117"/>
                      <a:pt x="988262" y="42699"/>
                    </a:cubicBezTo>
                    <a:lnTo>
                      <a:pt x="988262" y="384292"/>
                    </a:lnTo>
                    <a:cubicBezTo>
                      <a:pt x="988262" y="407874"/>
                      <a:pt x="969145" y="426991"/>
                      <a:pt x="945563" y="426991"/>
                    </a:cubicBezTo>
                    <a:lnTo>
                      <a:pt x="42699" y="426991"/>
                    </a:lnTo>
                    <a:cubicBezTo>
                      <a:pt x="19117" y="426991"/>
                      <a:pt x="0" y="407874"/>
                      <a:pt x="0" y="384292"/>
                    </a:cubicBezTo>
                    <a:lnTo>
                      <a:pt x="0" y="42699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896" tIns="84896" rIns="84896" bIns="84896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1900" kern="1200" dirty="0"/>
                  <a:t>.</a:t>
                </a:r>
                <a:endParaRPr lang="en-PK" sz="1900" kern="1200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11FF2B-99F6-3499-B40A-5CBCE7AC3C62}"/>
                  </a:ext>
                </a:extLst>
              </p:cNvPr>
              <p:cNvSpPr/>
              <p:nvPr/>
            </p:nvSpPr>
            <p:spPr>
              <a:xfrm>
                <a:off x="3789448" y="3727232"/>
                <a:ext cx="209511" cy="245089"/>
              </a:xfrm>
              <a:custGeom>
                <a:avLst/>
                <a:gdLst>
                  <a:gd name="connsiteX0" fmla="*/ 0 w 209511"/>
                  <a:gd name="connsiteY0" fmla="*/ 49018 h 245089"/>
                  <a:gd name="connsiteX1" fmla="*/ 104756 w 209511"/>
                  <a:gd name="connsiteY1" fmla="*/ 49018 h 245089"/>
                  <a:gd name="connsiteX2" fmla="*/ 104756 w 209511"/>
                  <a:gd name="connsiteY2" fmla="*/ 0 h 245089"/>
                  <a:gd name="connsiteX3" fmla="*/ 209511 w 209511"/>
                  <a:gd name="connsiteY3" fmla="*/ 122545 h 245089"/>
                  <a:gd name="connsiteX4" fmla="*/ 104756 w 209511"/>
                  <a:gd name="connsiteY4" fmla="*/ 245089 h 245089"/>
                  <a:gd name="connsiteX5" fmla="*/ 104756 w 209511"/>
                  <a:gd name="connsiteY5" fmla="*/ 196071 h 245089"/>
                  <a:gd name="connsiteX6" fmla="*/ 0 w 209511"/>
                  <a:gd name="connsiteY6" fmla="*/ 196071 h 245089"/>
                  <a:gd name="connsiteX7" fmla="*/ 0 w 209511"/>
                  <a:gd name="connsiteY7" fmla="*/ 49018 h 24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1" h="245089">
                    <a:moveTo>
                      <a:pt x="0" y="49018"/>
                    </a:moveTo>
                    <a:lnTo>
                      <a:pt x="104756" y="49018"/>
                    </a:lnTo>
                    <a:lnTo>
                      <a:pt x="104756" y="0"/>
                    </a:lnTo>
                    <a:lnTo>
                      <a:pt x="209511" y="122545"/>
                    </a:lnTo>
                    <a:lnTo>
                      <a:pt x="104756" y="245089"/>
                    </a:lnTo>
                    <a:lnTo>
                      <a:pt x="104756" y="196071"/>
                    </a:lnTo>
                    <a:lnTo>
                      <a:pt x="0" y="196071"/>
                    </a:lnTo>
                    <a:lnTo>
                      <a:pt x="0" y="4901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49018" rIns="62853" bIns="49018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BAC1CA6-6AC1-7F4F-A05A-10F82416C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169" y="3636282"/>
                <a:ext cx="0" cy="4199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B16F163-8967-DDF6-408D-7D47E1CFB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6491" y="3651710"/>
                <a:ext cx="0" cy="41990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4A369D-BAF9-4C40-B31A-17152E217295}"/>
                  </a:ext>
                </a:extLst>
              </p:cNvPr>
              <p:cNvSpPr txBox="1"/>
              <p:nvPr/>
            </p:nvSpPr>
            <p:spPr>
              <a:xfrm>
                <a:off x="1291006" y="3722516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DATA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9CE9C1-0F55-248D-E734-302016BC9C9C}"/>
                  </a:ext>
                </a:extLst>
              </p:cNvPr>
              <p:cNvSpPr txBox="1"/>
              <p:nvPr/>
            </p:nvSpPr>
            <p:spPr>
              <a:xfrm>
                <a:off x="2674846" y="3730855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DATA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8110D0-D2D5-4A3E-4E70-DFC6FF25D96D}"/>
                  </a:ext>
                </a:extLst>
              </p:cNvPr>
              <p:cNvSpPr txBox="1"/>
              <p:nvPr/>
            </p:nvSpPr>
            <p:spPr>
              <a:xfrm>
                <a:off x="1776998" y="3717720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NEXT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D83EEE-FC5C-E994-DF26-4ABF8191D9DC}"/>
                  </a:ext>
                </a:extLst>
              </p:cNvPr>
              <p:cNvSpPr txBox="1"/>
              <p:nvPr/>
            </p:nvSpPr>
            <p:spPr>
              <a:xfrm>
                <a:off x="3159048" y="3736285"/>
                <a:ext cx="605423" cy="31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b="1" dirty="0">
                    <a:solidFill>
                      <a:schemeClr val="bg1"/>
                    </a:solidFill>
                  </a:rPr>
                  <a:t>NEXT</a:t>
                </a:r>
                <a:endParaRPr lang="en-PK" sz="11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A53B397F-561C-73E8-47BC-18E379C588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6862" y="4056185"/>
                <a:ext cx="0" cy="531446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7ADFD7-8938-6961-D3E3-6FF35D626995}"/>
                  </a:ext>
                </a:extLst>
              </p:cNvPr>
              <p:cNvSpPr txBox="1"/>
              <p:nvPr/>
            </p:nvSpPr>
            <p:spPr>
              <a:xfrm>
                <a:off x="1327410" y="4538413"/>
                <a:ext cx="11269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Head</a:t>
                </a:r>
                <a:endParaRPr lang="en-PK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4280D3-DF8B-607A-712E-FFB85C140309}"/>
                  </a:ext>
                </a:extLst>
              </p:cNvPr>
              <p:cNvSpPr txBox="1"/>
              <p:nvPr/>
            </p:nvSpPr>
            <p:spPr>
              <a:xfrm>
                <a:off x="2470661" y="4284484"/>
                <a:ext cx="17373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</a:rPr>
                  <a:t>LINKED LIST</a:t>
                </a:r>
                <a:endParaRPr lang="en-PK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776C603-AD25-1856-1B94-ADD9A65813B3}"/>
                </a:ext>
              </a:extLst>
            </p:cNvPr>
            <p:cNvSpPr/>
            <p:nvPr/>
          </p:nvSpPr>
          <p:spPr>
            <a:xfrm>
              <a:off x="6588407" y="3702074"/>
              <a:ext cx="969500" cy="385389"/>
            </a:xfrm>
            <a:custGeom>
              <a:avLst/>
              <a:gdLst>
                <a:gd name="connsiteX0" fmla="*/ 0 w 988262"/>
                <a:gd name="connsiteY0" fmla="*/ 42699 h 426991"/>
                <a:gd name="connsiteX1" fmla="*/ 42699 w 988262"/>
                <a:gd name="connsiteY1" fmla="*/ 0 h 426991"/>
                <a:gd name="connsiteX2" fmla="*/ 945563 w 988262"/>
                <a:gd name="connsiteY2" fmla="*/ 0 h 426991"/>
                <a:gd name="connsiteX3" fmla="*/ 988262 w 988262"/>
                <a:gd name="connsiteY3" fmla="*/ 42699 h 426991"/>
                <a:gd name="connsiteX4" fmla="*/ 988262 w 988262"/>
                <a:gd name="connsiteY4" fmla="*/ 384292 h 426991"/>
                <a:gd name="connsiteX5" fmla="*/ 945563 w 988262"/>
                <a:gd name="connsiteY5" fmla="*/ 426991 h 426991"/>
                <a:gd name="connsiteX6" fmla="*/ 42699 w 988262"/>
                <a:gd name="connsiteY6" fmla="*/ 426991 h 426991"/>
                <a:gd name="connsiteX7" fmla="*/ 0 w 988262"/>
                <a:gd name="connsiteY7" fmla="*/ 384292 h 426991"/>
                <a:gd name="connsiteX8" fmla="*/ 0 w 988262"/>
                <a:gd name="connsiteY8" fmla="*/ 42699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262" h="426991">
                  <a:moveTo>
                    <a:pt x="0" y="42699"/>
                  </a:moveTo>
                  <a:cubicBezTo>
                    <a:pt x="0" y="19117"/>
                    <a:pt x="19117" y="0"/>
                    <a:pt x="42699" y="0"/>
                  </a:cubicBezTo>
                  <a:lnTo>
                    <a:pt x="945563" y="0"/>
                  </a:lnTo>
                  <a:cubicBezTo>
                    <a:pt x="969145" y="0"/>
                    <a:pt x="988262" y="19117"/>
                    <a:pt x="988262" y="42699"/>
                  </a:cubicBezTo>
                  <a:lnTo>
                    <a:pt x="988262" y="384292"/>
                  </a:lnTo>
                  <a:cubicBezTo>
                    <a:pt x="988262" y="407874"/>
                    <a:pt x="969145" y="426991"/>
                    <a:pt x="945563" y="426991"/>
                  </a:cubicBezTo>
                  <a:lnTo>
                    <a:pt x="42699" y="426991"/>
                  </a:lnTo>
                  <a:cubicBezTo>
                    <a:pt x="19117" y="426991"/>
                    <a:pt x="0" y="407874"/>
                    <a:pt x="0" y="384292"/>
                  </a:cubicBezTo>
                  <a:lnTo>
                    <a:pt x="0" y="4269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96" tIns="84896" rIns="84896" bIns="8489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900" kern="1200" dirty="0"/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C372F77-97A0-2F8A-874B-0393A190E517}"/>
                </a:ext>
              </a:extLst>
            </p:cNvPr>
            <p:cNvCxnSpPr>
              <a:cxnSpLocks/>
            </p:cNvCxnSpPr>
            <p:nvPr/>
          </p:nvCxnSpPr>
          <p:spPr>
            <a:xfrm>
              <a:off x="7073157" y="3708797"/>
              <a:ext cx="0" cy="36474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6B84C13-E423-440E-81F7-5370B6EAE1B6}"/>
                </a:ext>
              </a:extLst>
            </p:cNvPr>
            <p:cNvSpPr txBox="1"/>
            <p:nvPr/>
          </p:nvSpPr>
          <p:spPr>
            <a:xfrm>
              <a:off x="6554697" y="3759583"/>
              <a:ext cx="593929" cy="285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DATA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ED8C4A4-1B58-37BD-827E-DA584DB1A1D1}"/>
                </a:ext>
              </a:extLst>
            </p:cNvPr>
            <p:cNvSpPr txBox="1"/>
            <p:nvPr/>
          </p:nvSpPr>
          <p:spPr>
            <a:xfrm>
              <a:off x="7064807" y="3759583"/>
              <a:ext cx="593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NULL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67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5;p48">
            <a:extLst>
              <a:ext uri="{FF2B5EF4-FFF2-40B4-BE49-F238E27FC236}">
                <a16:creationId xmlns:a16="http://schemas.microsoft.com/office/drawing/2014/main" id="{D3ED5F7D-7BF5-F1D4-4ED9-643E2D21D5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1805" y="1710759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Demo</a:t>
            </a:r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0723EC0F-0A2F-747D-0F7E-BBED78E1A9A6}"/>
              </a:ext>
            </a:extLst>
          </p:cNvPr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F5A969-090D-6791-AF63-95C8EB85955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b="12835"/>
          <a:stretch/>
        </p:blipFill>
        <p:spPr>
          <a:xfrm>
            <a:off x="0" y="0"/>
            <a:ext cx="4139970" cy="514807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14132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5C82DC30-3577-DF18-FABD-DF78E49D619D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048414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Demo : </a:t>
            </a: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4E4D8AD3-03EC-1036-2BBD-BF74DCAF503D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4957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26EB86-B108-7E07-0B93-499E44FC7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00" y="1047002"/>
            <a:ext cx="3597090" cy="1578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A82BAD-71C6-01E1-4AA2-BAD75F91A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833" y="1047001"/>
            <a:ext cx="3597090" cy="1578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3270A-009B-80CF-49BC-F5DBB5327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831" y="2875932"/>
            <a:ext cx="3597091" cy="17624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51996E-3E02-DE83-E6B6-75DC5C24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99" y="2868558"/>
            <a:ext cx="3597091" cy="1762432"/>
          </a:xfrm>
          <a:prstGeom prst="rect">
            <a:avLst/>
          </a:prstGeom>
        </p:spPr>
      </p:pic>
      <p:cxnSp>
        <p:nvCxnSpPr>
          <p:cNvPr id="19" name="Google Shape;216;p44">
            <a:extLst>
              <a:ext uri="{FF2B5EF4-FFF2-40B4-BE49-F238E27FC236}">
                <a16:creationId xmlns:a16="http://schemas.microsoft.com/office/drawing/2014/main" id="{81DACEAA-E481-4D8F-7BE0-060643980AE6}"/>
              </a:ext>
            </a:extLst>
          </p:cNvPr>
          <p:cNvCxnSpPr>
            <a:cxnSpLocks/>
          </p:cNvCxnSpPr>
          <p:nvPr/>
        </p:nvCxnSpPr>
        <p:spPr>
          <a:xfrm>
            <a:off x="3120469" y="2751641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16;p44">
            <a:extLst>
              <a:ext uri="{FF2B5EF4-FFF2-40B4-BE49-F238E27FC236}">
                <a16:creationId xmlns:a16="http://schemas.microsoft.com/office/drawing/2014/main" id="{5F391C12-2F5B-C61A-B65A-52934527FC04}"/>
              </a:ext>
            </a:extLst>
          </p:cNvPr>
          <p:cNvCxnSpPr>
            <a:cxnSpLocks/>
          </p:cNvCxnSpPr>
          <p:nvPr/>
        </p:nvCxnSpPr>
        <p:spPr>
          <a:xfrm>
            <a:off x="4794411" y="1544117"/>
            <a:ext cx="0" cy="24895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6498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E1FB0-C33C-418D-2C4F-176DB62B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9311C4CE-117B-E372-6676-1E15B43B5858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048414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Demo : </a:t>
            </a: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89B5E1C7-C918-F928-1452-2C48A77FFC32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4957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16;p44">
            <a:extLst>
              <a:ext uri="{FF2B5EF4-FFF2-40B4-BE49-F238E27FC236}">
                <a16:creationId xmlns:a16="http://schemas.microsoft.com/office/drawing/2014/main" id="{86D2E581-3E92-F83D-D2E4-0B67488C47FE}"/>
              </a:ext>
            </a:extLst>
          </p:cNvPr>
          <p:cNvCxnSpPr>
            <a:cxnSpLocks/>
          </p:cNvCxnSpPr>
          <p:nvPr/>
        </p:nvCxnSpPr>
        <p:spPr>
          <a:xfrm>
            <a:off x="3031979" y="2205951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769D7B-3861-D432-827D-8F4E9D4B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48" y="1210792"/>
            <a:ext cx="7971503" cy="775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19256-2171-3C9D-CD9F-FEBCA4AAE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8" y="2385493"/>
            <a:ext cx="7978878" cy="775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670A3-B51F-9D2E-853B-0127C95F2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4" y="3502505"/>
            <a:ext cx="7986252" cy="775129"/>
          </a:xfrm>
          <a:prstGeom prst="rect">
            <a:avLst/>
          </a:prstGeom>
        </p:spPr>
      </p:pic>
      <p:cxnSp>
        <p:nvCxnSpPr>
          <p:cNvPr id="16" name="Google Shape;216;p44">
            <a:extLst>
              <a:ext uri="{FF2B5EF4-FFF2-40B4-BE49-F238E27FC236}">
                <a16:creationId xmlns:a16="http://schemas.microsoft.com/office/drawing/2014/main" id="{6F110BB5-F63A-6C44-5197-5AA3B51D90A3}"/>
              </a:ext>
            </a:extLst>
          </p:cNvPr>
          <p:cNvCxnSpPr>
            <a:cxnSpLocks/>
          </p:cNvCxnSpPr>
          <p:nvPr/>
        </p:nvCxnSpPr>
        <p:spPr>
          <a:xfrm>
            <a:off x="3031979" y="3339119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0338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34357-D9BC-A012-86AE-2A987D49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206C01DB-B2FB-D45B-527C-4093AC482E86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048414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Demo : </a:t>
            </a: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526040B8-F0A6-88B1-A1A3-967AE311B9F9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4957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16;p44">
            <a:extLst>
              <a:ext uri="{FF2B5EF4-FFF2-40B4-BE49-F238E27FC236}">
                <a16:creationId xmlns:a16="http://schemas.microsoft.com/office/drawing/2014/main" id="{82A7A3D7-F685-316E-275A-0473AE8316CA}"/>
              </a:ext>
            </a:extLst>
          </p:cNvPr>
          <p:cNvCxnSpPr>
            <a:cxnSpLocks/>
          </p:cNvCxnSpPr>
          <p:nvPr/>
        </p:nvCxnSpPr>
        <p:spPr>
          <a:xfrm>
            <a:off x="3120469" y="2729519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16;p44">
            <a:extLst>
              <a:ext uri="{FF2B5EF4-FFF2-40B4-BE49-F238E27FC236}">
                <a16:creationId xmlns:a16="http://schemas.microsoft.com/office/drawing/2014/main" id="{7A9432E1-A182-FD57-9F25-DCF28526DC0F}"/>
              </a:ext>
            </a:extLst>
          </p:cNvPr>
          <p:cNvCxnSpPr>
            <a:cxnSpLocks/>
          </p:cNvCxnSpPr>
          <p:nvPr/>
        </p:nvCxnSpPr>
        <p:spPr>
          <a:xfrm>
            <a:off x="4794411" y="1544117"/>
            <a:ext cx="0" cy="24895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1700682-A7AC-FB83-B731-3E213075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9" y="1198134"/>
            <a:ext cx="3311340" cy="134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27666-06AE-B9F1-4502-BD8C436C2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06" y="1198134"/>
            <a:ext cx="3311339" cy="1349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F73B72-FCAA-A8AF-45D1-B6C98505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49" y="2928023"/>
            <a:ext cx="3311340" cy="1349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5AC819-4FDF-F3BD-A28A-365027C92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06" y="2928023"/>
            <a:ext cx="3311335" cy="1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28BC1-2714-B217-1F8C-5E65872D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5F1D89A1-7059-C271-88C4-70070D492FC9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048414" cy="5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Demo : </a:t>
            </a: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1E473559-4C0F-C87D-6AB5-9D86862F2C8F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14957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9" name="Google Shape;216;p44">
            <a:extLst>
              <a:ext uri="{FF2B5EF4-FFF2-40B4-BE49-F238E27FC236}">
                <a16:creationId xmlns:a16="http://schemas.microsoft.com/office/drawing/2014/main" id="{8AC94E97-21AF-EAF7-F4D0-A73B3D94F4A7}"/>
              </a:ext>
            </a:extLst>
          </p:cNvPr>
          <p:cNvCxnSpPr>
            <a:cxnSpLocks/>
          </p:cNvCxnSpPr>
          <p:nvPr/>
        </p:nvCxnSpPr>
        <p:spPr>
          <a:xfrm>
            <a:off x="3135217" y="2759015"/>
            <a:ext cx="331133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0" name="Google Shape;216;p44">
            <a:extLst>
              <a:ext uri="{FF2B5EF4-FFF2-40B4-BE49-F238E27FC236}">
                <a16:creationId xmlns:a16="http://schemas.microsoft.com/office/drawing/2014/main" id="{2B0B37B9-8824-D6D6-56DB-E577ED8A0226}"/>
              </a:ext>
            </a:extLst>
          </p:cNvPr>
          <p:cNvCxnSpPr>
            <a:cxnSpLocks/>
          </p:cNvCxnSpPr>
          <p:nvPr/>
        </p:nvCxnSpPr>
        <p:spPr>
          <a:xfrm>
            <a:off x="4794411" y="1514621"/>
            <a:ext cx="0" cy="248956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75E6BC-4167-A462-F933-25ECA5C6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62" y="2899511"/>
            <a:ext cx="3311338" cy="177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52CD0-0C0F-D469-B63D-1E5B1EC8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62" y="1180701"/>
            <a:ext cx="3311337" cy="1443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6A3DF4-01AF-D203-D5B4-6080B586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34" y="2884762"/>
            <a:ext cx="3311338" cy="1775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75E623-51A5-2BCE-C194-CFB99B94D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823" y="1180701"/>
            <a:ext cx="3311336" cy="14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9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51805" y="1710759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Conclusion 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" y="312734"/>
            <a:ext cx="4486709" cy="4486709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7189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407815" y="1574103"/>
            <a:ext cx="2837400" cy="21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dirty="0"/>
              <a:t>Emergency Response &amp; Management System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5225150" y="1477107"/>
            <a:ext cx="0" cy="239932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3D01598A-308D-F317-0A03-AE7091CCB09B}"/>
              </a:ext>
            </a:extLst>
          </p:cNvPr>
          <p:cNvSpPr/>
          <p:nvPr/>
        </p:nvSpPr>
        <p:spPr>
          <a:xfrm>
            <a:off x="2846621" y="1253672"/>
            <a:ext cx="1211165" cy="1013236"/>
          </a:xfrm>
          <a:custGeom>
            <a:avLst/>
            <a:gdLst>
              <a:gd name="connsiteX0" fmla="*/ 0 w 1211165"/>
              <a:gd name="connsiteY0" fmla="*/ 0 h 1013236"/>
              <a:gd name="connsiteX1" fmla="*/ 1211165 w 1211165"/>
              <a:gd name="connsiteY1" fmla="*/ 699266 h 1013236"/>
              <a:gd name="connsiteX2" fmla="*/ 667354 w 1211165"/>
              <a:gd name="connsiteY2" fmla="*/ 1013236 h 1013236"/>
              <a:gd name="connsiteX3" fmla="*/ 567832 w 1211165"/>
              <a:gd name="connsiteY3" fmla="*/ 896984 h 1013236"/>
              <a:gd name="connsiteX4" fmla="*/ 56280 w 1211165"/>
              <a:gd name="connsiteY4" fmla="*/ 662454 h 1013236"/>
              <a:gd name="connsiteX5" fmla="*/ 0 w 1211165"/>
              <a:gd name="connsiteY5" fmla="*/ 659715 h 101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1165" h="1013236">
                <a:moveTo>
                  <a:pt x="0" y="0"/>
                </a:moveTo>
                <a:cubicBezTo>
                  <a:pt x="499648" y="0"/>
                  <a:pt x="961341" y="266559"/>
                  <a:pt x="1211165" y="699266"/>
                </a:cubicBezTo>
                <a:lnTo>
                  <a:pt x="667354" y="1013236"/>
                </a:lnTo>
                <a:lnTo>
                  <a:pt x="567832" y="896984"/>
                </a:lnTo>
                <a:cubicBezTo>
                  <a:pt x="433916" y="767918"/>
                  <a:pt x="255298" y="681934"/>
                  <a:pt x="56280" y="662454"/>
                </a:cubicBezTo>
                <a:lnTo>
                  <a:pt x="0" y="659715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070" tIns="385231" rIns="627311" bIns="190164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2200" kern="1200" dirty="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F480A6FB-ADD1-362B-A976-DD3F5940C3FA}"/>
              </a:ext>
            </a:extLst>
          </p:cNvPr>
          <p:cNvSpPr/>
          <p:nvPr/>
        </p:nvSpPr>
        <p:spPr>
          <a:xfrm>
            <a:off x="3547622" y="2010545"/>
            <a:ext cx="730831" cy="1398533"/>
          </a:xfrm>
          <a:custGeom>
            <a:avLst/>
            <a:gdLst>
              <a:gd name="connsiteX0" fmla="*/ 543463 w 730831"/>
              <a:gd name="connsiteY0" fmla="*/ 0 h 1398533"/>
              <a:gd name="connsiteX1" fmla="*/ 543463 w 730831"/>
              <a:gd name="connsiteY1" fmla="*/ 1398533 h 1398533"/>
              <a:gd name="connsiteX2" fmla="*/ 12672 w 730831"/>
              <a:gd name="connsiteY2" fmla="*/ 1092081 h 1398533"/>
              <a:gd name="connsiteX3" fmla="*/ 46818 w 730831"/>
              <a:gd name="connsiteY3" fmla="*/ 1031450 h 1398533"/>
              <a:gd name="connsiteX4" fmla="*/ 113280 w 730831"/>
              <a:gd name="connsiteY4" fmla="*/ 714176 h 1398533"/>
              <a:gd name="connsiteX5" fmla="*/ 46818 w 730831"/>
              <a:gd name="connsiteY5" fmla="*/ 396902 h 1398533"/>
              <a:gd name="connsiteX6" fmla="*/ 0 w 730831"/>
              <a:gd name="connsiteY6" fmla="*/ 313769 h 139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831" h="1398533">
                <a:moveTo>
                  <a:pt x="543463" y="0"/>
                </a:moveTo>
                <a:cubicBezTo>
                  <a:pt x="793287" y="432708"/>
                  <a:pt x="793287" y="965825"/>
                  <a:pt x="543463" y="1398533"/>
                </a:cubicBezTo>
                <a:lnTo>
                  <a:pt x="12672" y="1092081"/>
                </a:lnTo>
                <a:lnTo>
                  <a:pt x="46818" y="1031450"/>
                </a:lnTo>
                <a:cubicBezTo>
                  <a:pt x="89615" y="933933"/>
                  <a:pt x="113280" y="826718"/>
                  <a:pt x="113280" y="714176"/>
                </a:cubicBezTo>
                <a:cubicBezTo>
                  <a:pt x="113280" y="601634"/>
                  <a:pt x="89615" y="494419"/>
                  <a:pt x="46818" y="396902"/>
                </a:cubicBezTo>
                <a:lnTo>
                  <a:pt x="0" y="31376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7219" tIns="1161356" rIns="162404" bIns="1144707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2300" kern="1200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69C219F7-F5EE-14CC-DC3D-D69BC1170E8C}"/>
              </a:ext>
            </a:extLst>
          </p:cNvPr>
          <p:cNvSpPr/>
          <p:nvPr/>
        </p:nvSpPr>
        <p:spPr>
          <a:xfrm>
            <a:off x="2846621" y="3159051"/>
            <a:ext cx="1211165" cy="1006901"/>
          </a:xfrm>
          <a:custGeom>
            <a:avLst/>
            <a:gdLst>
              <a:gd name="connsiteX0" fmla="*/ 678327 w 1211165"/>
              <a:gd name="connsiteY0" fmla="*/ 0 h 1006901"/>
              <a:gd name="connsiteX1" fmla="*/ 1211165 w 1211165"/>
              <a:gd name="connsiteY1" fmla="*/ 307634 h 1006901"/>
              <a:gd name="connsiteX2" fmla="*/ 0 w 1211165"/>
              <a:gd name="connsiteY2" fmla="*/ 1006901 h 1006901"/>
              <a:gd name="connsiteX3" fmla="*/ 0 w 1211165"/>
              <a:gd name="connsiteY3" fmla="*/ 376094 h 1006901"/>
              <a:gd name="connsiteX4" fmla="*/ 53172 w 1211165"/>
              <a:gd name="connsiteY4" fmla="*/ 373506 h 1006901"/>
              <a:gd name="connsiteX5" fmla="*/ 667996 w 1211165"/>
              <a:gd name="connsiteY5" fmla="*/ 18343 h 1006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1165" h="1006901">
                <a:moveTo>
                  <a:pt x="678327" y="0"/>
                </a:moveTo>
                <a:lnTo>
                  <a:pt x="1211165" y="307634"/>
                </a:lnTo>
                <a:cubicBezTo>
                  <a:pt x="961341" y="740342"/>
                  <a:pt x="499648" y="1006901"/>
                  <a:pt x="0" y="1006901"/>
                </a:cubicBezTo>
                <a:lnTo>
                  <a:pt x="0" y="376094"/>
                </a:lnTo>
                <a:lnTo>
                  <a:pt x="53172" y="373506"/>
                </a:lnTo>
                <a:cubicBezTo>
                  <a:pt x="309052" y="348461"/>
                  <a:pt x="531210" y="213480"/>
                  <a:pt x="667996" y="18343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070" tIns="1918291" rIns="627311" bIns="368583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2200" kern="1200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9CC8A00D-A203-9495-D883-653A3F1F7E0D}"/>
              </a:ext>
            </a:extLst>
          </p:cNvPr>
          <p:cNvSpPr/>
          <p:nvPr/>
        </p:nvSpPr>
        <p:spPr>
          <a:xfrm>
            <a:off x="1568859" y="3160558"/>
            <a:ext cx="1211165" cy="1005392"/>
          </a:xfrm>
          <a:custGeom>
            <a:avLst/>
            <a:gdLst>
              <a:gd name="connsiteX0" fmla="*/ 530225 w 1211165"/>
              <a:gd name="connsiteY0" fmla="*/ 0 h 1005392"/>
              <a:gd name="connsiteX1" fmla="*/ 543169 w 1211165"/>
              <a:gd name="connsiteY1" fmla="*/ 22984 h 1005392"/>
              <a:gd name="connsiteX2" fmla="*/ 1157993 w 1211165"/>
              <a:gd name="connsiteY2" fmla="*/ 378147 h 1005392"/>
              <a:gd name="connsiteX3" fmla="*/ 1211165 w 1211165"/>
              <a:gd name="connsiteY3" fmla="*/ 380735 h 1005392"/>
              <a:gd name="connsiteX4" fmla="*/ 1211165 w 1211165"/>
              <a:gd name="connsiteY4" fmla="*/ 1005392 h 1005392"/>
              <a:gd name="connsiteX5" fmla="*/ 0 w 1211165"/>
              <a:gd name="connsiteY5" fmla="*/ 306126 h 100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1165" h="1005392">
                <a:moveTo>
                  <a:pt x="530225" y="0"/>
                </a:moveTo>
                <a:lnTo>
                  <a:pt x="543169" y="22984"/>
                </a:lnTo>
                <a:cubicBezTo>
                  <a:pt x="679955" y="218121"/>
                  <a:pt x="902114" y="353102"/>
                  <a:pt x="1157993" y="378147"/>
                </a:cubicBezTo>
                <a:lnTo>
                  <a:pt x="1211165" y="380735"/>
                </a:lnTo>
                <a:lnTo>
                  <a:pt x="1211165" y="1005392"/>
                </a:lnTo>
                <a:cubicBezTo>
                  <a:pt x="711517" y="1005392"/>
                  <a:pt x="249824" y="738833"/>
                  <a:pt x="0" y="3061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092" tIns="1936071" rIns="1510849" bIns="386363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3600" kern="1200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EB9947C8-F5DB-6D44-320C-5BF6487E9B31}"/>
              </a:ext>
            </a:extLst>
          </p:cNvPr>
          <p:cNvSpPr/>
          <p:nvPr/>
        </p:nvSpPr>
        <p:spPr>
          <a:xfrm>
            <a:off x="1348192" y="2010546"/>
            <a:ext cx="734682" cy="1398533"/>
          </a:xfrm>
          <a:custGeom>
            <a:avLst/>
            <a:gdLst>
              <a:gd name="connsiteX0" fmla="*/ 187368 w 734682"/>
              <a:gd name="connsiteY0" fmla="*/ 0 h 1398533"/>
              <a:gd name="connsiteX1" fmla="*/ 734682 w 734682"/>
              <a:gd name="connsiteY1" fmla="*/ 315992 h 1398533"/>
              <a:gd name="connsiteX2" fmla="*/ 690607 w 734682"/>
              <a:gd name="connsiteY2" fmla="*/ 394253 h 1398533"/>
              <a:gd name="connsiteX3" fmla="*/ 624145 w 734682"/>
              <a:gd name="connsiteY3" fmla="*/ 711527 h 1398533"/>
              <a:gd name="connsiteX4" fmla="*/ 690607 w 734682"/>
              <a:gd name="connsiteY4" fmla="*/ 1028801 h 1398533"/>
              <a:gd name="connsiteX5" fmla="*/ 724261 w 734682"/>
              <a:gd name="connsiteY5" fmla="*/ 1088558 h 1398533"/>
              <a:gd name="connsiteX6" fmla="*/ 187368 w 734682"/>
              <a:gd name="connsiteY6" fmla="*/ 1398533 h 1398533"/>
              <a:gd name="connsiteX7" fmla="*/ 187368 w 734682"/>
              <a:gd name="connsiteY7" fmla="*/ 0 h 139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2" h="1398533">
                <a:moveTo>
                  <a:pt x="187368" y="0"/>
                </a:moveTo>
                <a:lnTo>
                  <a:pt x="734682" y="315992"/>
                </a:lnTo>
                <a:lnTo>
                  <a:pt x="690607" y="394253"/>
                </a:lnTo>
                <a:cubicBezTo>
                  <a:pt x="647811" y="491770"/>
                  <a:pt x="624145" y="598985"/>
                  <a:pt x="624145" y="711527"/>
                </a:cubicBezTo>
                <a:cubicBezTo>
                  <a:pt x="624145" y="824069"/>
                  <a:pt x="647811" y="931284"/>
                  <a:pt x="690607" y="1028801"/>
                </a:cubicBezTo>
                <a:lnTo>
                  <a:pt x="724261" y="1088558"/>
                </a:lnTo>
                <a:lnTo>
                  <a:pt x="187368" y="1398533"/>
                </a:lnTo>
                <a:cubicBezTo>
                  <a:pt x="-62456" y="965825"/>
                  <a:pt x="-62456" y="432708"/>
                  <a:pt x="187368" y="0"/>
                </a:cubicBezTo>
                <a:close/>
              </a:path>
            </a:pathLst>
          </a:custGeom>
          <a:solidFill>
            <a:srgbClr val="FFFF6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7644" tIns="1176596" rIns="1942459" bIns="1159947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3500" kern="1200" dirty="0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4357B871-01A3-0329-A3A2-46C0586CCA3F}"/>
              </a:ext>
            </a:extLst>
          </p:cNvPr>
          <p:cNvSpPr/>
          <p:nvPr/>
        </p:nvSpPr>
        <p:spPr>
          <a:xfrm>
            <a:off x="1568859" y="1253673"/>
            <a:ext cx="1211165" cy="1013919"/>
          </a:xfrm>
          <a:custGeom>
            <a:avLst/>
            <a:gdLst>
              <a:gd name="connsiteX0" fmla="*/ 1211165 w 1211165"/>
              <a:gd name="connsiteY0" fmla="*/ 0 h 1013919"/>
              <a:gd name="connsiteX1" fmla="*/ 1211165 w 1211165"/>
              <a:gd name="connsiteY1" fmla="*/ 656807 h 1013919"/>
              <a:gd name="connsiteX2" fmla="*/ 1159325 w 1211165"/>
              <a:gd name="connsiteY2" fmla="*/ 659330 h 1013919"/>
              <a:gd name="connsiteX3" fmla="*/ 647773 w 1211165"/>
              <a:gd name="connsiteY3" fmla="*/ 893860 h 1013919"/>
              <a:gd name="connsiteX4" fmla="*/ 544993 w 1211165"/>
              <a:gd name="connsiteY4" fmla="*/ 1013919 h 1013919"/>
              <a:gd name="connsiteX5" fmla="*/ 0 w 1211165"/>
              <a:gd name="connsiteY5" fmla="*/ 699267 h 1013919"/>
              <a:gd name="connsiteX6" fmla="*/ 1211165 w 1211165"/>
              <a:gd name="connsiteY6" fmla="*/ 0 h 10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1165" h="1013919">
                <a:moveTo>
                  <a:pt x="1211165" y="0"/>
                </a:moveTo>
                <a:lnTo>
                  <a:pt x="1211165" y="656807"/>
                </a:lnTo>
                <a:lnTo>
                  <a:pt x="1159325" y="659330"/>
                </a:lnTo>
                <a:cubicBezTo>
                  <a:pt x="960308" y="678810"/>
                  <a:pt x="781689" y="764794"/>
                  <a:pt x="647773" y="893860"/>
                </a:cubicBezTo>
                <a:lnTo>
                  <a:pt x="544993" y="1013919"/>
                </a:lnTo>
                <a:lnTo>
                  <a:pt x="0" y="699267"/>
                </a:lnTo>
                <a:cubicBezTo>
                  <a:pt x="249824" y="266559"/>
                  <a:pt x="711517" y="0"/>
                  <a:pt x="1211165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5092" tIns="403011" rIns="1510849" bIns="1919423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PK" sz="3600" kern="1200" dirty="0"/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A7945942-BBCD-EF76-6C44-CDE209C249B7}"/>
              </a:ext>
            </a:extLst>
          </p:cNvPr>
          <p:cNvSpPr/>
          <p:nvPr/>
        </p:nvSpPr>
        <p:spPr>
          <a:xfrm>
            <a:off x="1274833" y="1080520"/>
            <a:ext cx="3143369" cy="3143369"/>
          </a:xfrm>
          <a:prstGeom prst="circularArrow">
            <a:avLst>
              <a:gd name="adj1" fmla="val 5085"/>
              <a:gd name="adj2" fmla="val 374859"/>
              <a:gd name="adj3" fmla="val 19472472"/>
              <a:gd name="adj4" fmla="val 16200251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0B1D53F5-011B-A23B-39A0-01E0743EEC73}"/>
              </a:ext>
            </a:extLst>
          </p:cNvPr>
          <p:cNvSpPr/>
          <p:nvPr/>
        </p:nvSpPr>
        <p:spPr>
          <a:xfrm>
            <a:off x="1274833" y="1195732"/>
            <a:ext cx="3143369" cy="3143369"/>
          </a:xfrm>
          <a:prstGeom prst="circularArrow">
            <a:avLst>
              <a:gd name="adj1" fmla="val 5085"/>
              <a:gd name="adj2" fmla="val 365888"/>
              <a:gd name="adj3" fmla="val 5072221"/>
              <a:gd name="adj4" fmla="val 1800000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Arrow: Circular 19">
            <a:extLst>
              <a:ext uri="{FF2B5EF4-FFF2-40B4-BE49-F238E27FC236}">
                <a16:creationId xmlns:a16="http://schemas.microsoft.com/office/drawing/2014/main" id="{7F962658-5598-CF6F-2051-2198EC70F8B4}"/>
              </a:ext>
            </a:extLst>
          </p:cNvPr>
          <p:cNvSpPr/>
          <p:nvPr/>
        </p:nvSpPr>
        <p:spPr>
          <a:xfrm>
            <a:off x="1216256" y="1195732"/>
            <a:ext cx="3143369" cy="3143369"/>
          </a:xfrm>
          <a:prstGeom prst="circularArrow">
            <a:avLst>
              <a:gd name="adj1" fmla="val 5085"/>
              <a:gd name="adj2" fmla="val 389650"/>
              <a:gd name="adj3" fmla="val 8672472"/>
              <a:gd name="adj4" fmla="val 5400251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Arrow: Circular 21">
            <a:extLst>
              <a:ext uri="{FF2B5EF4-FFF2-40B4-BE49-F238E27FC236}">
                <a16:creationId xmlns:a16="http://schemas.microsoft.com/office/drawing/2014/main" id="{705070D8-AF8A-4479-C47B-FFA210151208}"/>
              </a:ext>
            </a:extLst>
          </p:cNvPr>
          <p:cNvSpPr/>
          <p:nvPr/>
        </p:nvSpPr>
        <p:spPr>
          <a:xfrm>
            <a:off x="1208441" y="1080520"/>
            <a:ext cx="3143369" cy="3143369"/>
          </a:xfrm>
          <a:prstGeom prst="circularArrow">
            <a:avLst>
              <a:gd name="adj1" fmla="val 5085"/>
              <a:gd name="adj2" fmla="val 385708"/>
              <a:gd name="adj3" fmla="val 15872221"/>
              <a:gd name="adj4" fmla="val 12600000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87FFC3A4-1E01-0A68-6609-12450C0498F4}"/>
              </a:ext>
            </a:extLst>
          </p:cNvPr>
          <p:cNvSpPr/>
          <p:nvPr/>
        </p:nvSpPr>
        <p:spPr>
          <a:xfrm>
            <a:off x="1175142" y="1145941"/>
            <a:ext cx="3143369" cy="3143369"/>
          </a:xfrm>
          <a:prstGeom prst="circularArrow">
            <a:avLst>
              <a:gd name="adj1" fmla="val 5085"/>
              <a:gd name="adj2" fmla="val 416648"/>
              <a:gd name="adj3" fmla="val 12272472"/>
              <a:gd name="adj4" fmla="val 9000000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02B775A5-E118-B876-CFE9-DD26B90E708A}"/>
              </a:ext>
            </a:extLst>
          </p:cNvPr>
          <p:cNvSpPr/>
          <p:nvPr/>
        </p:nvSpPr>
        <p:spPr>
          <a:xfrm>
            <a:off x="1308132" y="1138126"/>
            <a:ext cx="3143369" cy="3143369"/>
          </a:xfrm>
          <a:prstGeom prst="circularArrow">
            <a:avLst>
              <a:gd name="adj1" fmla="val 5085"/>
              <a:gd name="adj2" fmla="val 357054"/>
              <a:gd name="adj3" fmla="val 1472472"/>
              <a:gd name="adj4" fmla="val 19800000"/>
              <a:gd name="adj5" fmla="val 5932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76" name="Graphic 275" descr="User with solid fill">
            <a:extLst>
              <a:ext uri="{FF2B5EF4-FFF2-40B4-BE49-F238E27FC236}">
                <a16:creationId xmlns:a16="http://schemas.microsoft.com/office/drawing/2014/main" id="{974A21DB-6973-79D2-FD04-8B2FF173E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7015" y="2436465"/>
            <a:ext cx="388669" cy="392703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3EFE090B-AC82-8936-C201-E927EC0A0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444" y="1533720"/>
            <a:ext cx="356932" cy="341972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26339C36-2E8D-7AA7-5150-5EA030258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5946" y="1581918"/>
            <a:ext cx="369683" cy="301589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A2A8B982-5A24-9FDC-623C-9E24E7D70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961" y="3506706"/>
            <a:ext cx="344386" cy="34449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1B2E60DD-10D5-1CAC-6706-50FF03DB8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9835" y="2440062"/>
            <a:ext cx="384631" cy="381291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4E718F4D-A4E5-E09F-A2B8-30FBF02E9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946" y="3491076"/>
            <a:ext cx="388268" cy="371383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3E30ACED-F3C7-B7DB-A401-3DEA368DE8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1259" y="2259093"/>
            <a:ext cx="734683" cy="77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8414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Conclusion: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213121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5;p44">
            <a:extLst>
              <a:ext uri="{FF2B5EF4-FFF2-40B4-BE49-F238E27FC236}">
                <a16:creationId xmlns:a16="http://schemas.microsoft.com/office/drawing/2014/main" id="{644264F9-298D-383F-C3BF-6A2580372A58}"/>
              </a:ext>
            </a:extLst>
          </p:cNvPr>
          <p:cNvSpPr txBox="1">
            <a:spLocks/>
          </p:cNvSpPr>
          <p:nvPr/>
        </p:nvSpPr>
        <p:spPr>
          <a:xfrm>
            <a:off x="844713" y="134921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Font typeface="Montserrat"/>
              <a:buNone/>
            </a:pPr>
            <a:endParaRPr lang="en-US" dirty="0"/>
          </a:p>
        </p:txBody>
      </p:sp>
      <p:sp>
        <p:nvSpPr>
          <p:cNvPr id="3" name="Google Shape;215;p44">
            <a:extLst>
              <a:ext uri="{FF2B5EF4-FFF2-40B4-BE49-F238E27FC236}">
                <a16:creationId xmlns:a16="http://schemas.microsoft.com/office/drawing/2014/main" id="{9DB39E69-A935-889F-1DD1-0C841F54F7F4}"/>
              </a:ext>
            </a:extLst>
          </p:cNvPr>
          <p:cNvSpPr txBox="1">
            <a:spLocks/>
          </p:cNvSpPr>
          <p:nvPr/>
        </p:nvSpPr>
        <p:spPr>
          <a:xfrm>
            <a:off x="844712" y="1278793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lnSpc>
                <a:spcPct val="150000"/>
              </a:lnSpc>
              <a:buFont typeface="Montserrat"/>
              <a:buNone/>
            </a:pPr>
            <a:r>
              <a:rPr lang="en-GB" dirty="0"/>
              <a:t>The Emergency Response System successfully demonstrates how classic data structures like </a:t>
            </a:r>
            <a:r>
              <a:rPr lang="en-GB" b="1" dirty="0"/>
              <a:t>linked lists</a:t>
            </a:r>
            <a:r>
              <a:rPr lang="en-GB" dirty="0"/>
              <a:t>, </a:t>
            </a:r>
            <a:r>
              <a:rPr lang="en-GB" b="1" dirty="0"/>
              <a:t>priority queues</a:t>
            </a:r>
            <a:r>
              <a:rPr lang="en-GB" dirty="0"/>
              <a:t>, and </a:t>
            </a:r>
            <a:r>
              <a:rPr lang="en-GB" b="1" dirty="0"/>
              <a:t>stacks</a:t>
            </a:r>
            <a:r>
              <a:rPr lang="en-GB" dirty="0"/>
              <a:t> can be applied in real-world problem solving. By integrating role-based access, priority-based emergency handling, and historical tracking, the system ensures both </a:t>
            </a:r>
            <a:r>
              <a:rPr lang="en-GB" b="1" dirty="0"/>
              <a:t>efficiency</a:t>
            </a:r>
            <a:r>
              <a:rPr lang="en-GB" dirty="0"/>
              <a:t> and </a:t>
            </a:r>
            <a:r>
              <a:rPr lang="en-GB" b="1" dirty="0"/>
              <a:t>clarity</a:t>
            </a:r>
            <a:r>
              <a:rPr lang="en-GB" dirty="0"/>
              <a:t> in crisis management workflows. The modular design allows future scalability, making it a strong base for more advanced emergency handling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67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965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Any Questions?</a:t>
            </a:r>
            <a:endParaRPr sz="6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548460"/>
            <a:ext cx="5302500" cy="1965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18409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INTRODUCTION: 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075267"/>
            <a:ext cx="5225233" cy="3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GB" dirty="0"/>
              <a:t>The Emergency Response Management System is a C++ program designed to handle and prioritize emergency situations such as medical, fire, crime, and natural disasters.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The Emergency Response Management System allows: </a:t>
            </a:r>
          </a:p>
          <a:p>
            <a:pPr marL="0" indent="0" algn="just">
              <a:buNone/>
            </a:pPr>
            <a:endParaRPr lang="en-GB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Manage and prioritize city emergencies.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Allow admin and staff to handle incidents efficiently.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dirty="0"/>
              <a:t>Track history and staff users using classic data structures.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It operates fully in C++ using console input/output.</a:t>
            </a:r>
          </a:p>
          <a:p>
            <a:pPr marL="0" indent="0" algn="just">
              <a:buNone/>
            </a:pPr>
            <a:r>
              <a:rPr lang="en-GB" dirty="0"/>
              <a:t>	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CB5FA46-4613-6105-C46E-C19E6528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1814513"/>
            <a:ext cx="2149231" cy="13897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tx2">
                <a:lumMod val="75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46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17016" cy="570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44714" y="1137790"/>
            <a:ext cx="5225233" cy="37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pPr marL="139700" indent="0" algn="just">
              <a:buNone/>
            </a:pPr>
            <a:r>
              <a:rPr lang="en-GB" b="1" dirty="0"/>
              <a:t>USER LOGIN/REGISTER : 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GB" dirty="0"/>
              <a:t> Users (Admin/Staff) log in through a simple credential system.</a:t>
            </a:r>
          </a:p>
          <a:p>
            <a:pPr marL="139700" indent="0" algn="just">
              <a:buNone/>
            </a:pPr>
            <a:endParaRPr lang="en-GB" dirty="0"/>
          </a:p>
          <a:p>
            <a:pPr algn="just"/>
            <a:r>
              <a:rPr lang="en-GB" dirty="0"/>
              <a:t>Admin can add new staff members with unique usernames and passwords.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Staff can log in and access tools to add and process emergency cases.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cxnSp>
        <p:nvCxnSpPr>
          <p:cNvPr id="3" name="Google Shape;216;p44">
            <a:extLst>
              <a:ext uri="{FF2B5EF4-FFF2-40B4-BE49-F238E27FC236}">
                <a16:creationId xmlns:a16="http://schemas.microsoft.com/office/drawing/2014/main" id="{847E6EDE-1B7C-7720-E044-3F571DA69B2D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" name="Google Shape;717;p46">
            <a:extLst>
              <a:ext uri="{FF2B5EF4-FFF2-40B4-BE49-F238E27FC236}">
                <a16:creationId xmlns:a16="http://schemas.microsoft.com/office/drawing/2014/main" id="{5A255CC7-0A95-62B9-6601-CB791BFA3A30}"/>
              </a:ext>
            </a:extLst>
          </p:cNvPr>
          <p:cNvCxnSpPr>
            <a:cxnSpLocks/>
          </p:cNvCxnSpPr>
          <p:nvPr/>
        </p:nvCxnSpPr>
        <p:spPr>
          <a:xfrm>
            <a:off x="6465903" y="2631810"/>
            <a:ext cx="1879500" cy="64285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" name="Google Shape;714;p46">
            <a:extLst>
              <a:ext uri="{FF2B5EF4-FFF2-40B4-BE49-F238E27FC236}">
                <a16:creationId xmlns:a16="http://schemas.microsoft.com/office/drawing/2014/main" id="{A99D6218-4475-2DFE-1412-32F02DB964B4}"/>
              </a:ext>
            </a:extLst>
          </p:cNvPr>
          <p:cNvCxnSpPr>
            <a:cxnSpLocks/>
          </p:cNvCxnSpPr>
          <p:nvPr/>
        </p:nvCxnSpPr>
        <p:spPr>
          <a:xfrm flipV="1">
            <a:off x="6465903" y="1857658"/>
            <a:ext cx="1879500" cy="77415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" name="Google Shape;7976;p20">
            <a:extLst>
              <a:ext uri="{FF2B5EF4-FFF2-40B4-BE49-F238E27FC236}">
                <a16:creationId xmlns:a16="http://schemas.microsoft.com/office/drawing/2014/main" id="{799CD68B-E1D9-3A21-265E-6531594D1678}"/>
              </a:ext>
            </a:extLst>
          </p:cNvPr>
          <p:cNvGrpSpPr/>
          <p:nvPr/>
        </p:nvGrpSpPr>
        <p:grpSpPr>
          <a:xfrm>
            <a:off x="7579415" y="2052594"/>
            <a:ext cx="696426" cy="965079"/>
            <a:chOff x="5163261" y="2795325"/>
            <a:chExt cx="157200" cy="267907"/>
          </a:xfrm>
        </p:grpSpPr>
        <p:sp>
          <p:nvSpPr>
            <p:cNvPr id="7" name="Google Shape;7977;p20">
              <a:extLst>
                <a:ext uri="{FF2B5EF4-FFF2-40B4-BE49-F238E27FC236}">
                  <a16:creationId xmlns:a16="http://schemas.microsoft.com/office/drawing/2014/main" id="{D484358E-DF2B-1EB0-AA84-E1996CB6344E}"/>
                </a:ext>
              </a:extLst>
            </p:cNvPr>
            <p:cNvSpPr/>
            <p:nvPr/>
          </p:nvSpPr>
          <p:spPr>
            <a:xfrm>
              <a:off x="5163261" y="2904982"/>
              <a:ext cx="157200" cy="158250"/>
            </a:xfrm>
            <a:custGeom>
              <a:avLst/>
              <a:gdLst/>
              <a:ahLst/>
              <a:cxnLst/>
              <a:rect l="l" t="t" r="r" b="b"/>
              <a:pathLst>
                <a:path w="6931" h="6330" extrusionOk="0">
                  <a:moveTo>
                    <a:pt x="4096" y="1882"/>
                  </a:moveTo>
                  <a:cubicBezTo>
                    <a:pt x="4477" y="1930"/>
                    <a:pt x="4477" y="2477"/>
                    <a:pt x="4096" y="2525"/>
                  </a:cubicBezTo>
                  <a:lnTo>
                    <a:pt x="3787" y="2525"/>
                  </a:lnTo>
                  <a:lnTo>
                    <a:pt x="3787" y="4097"/>
                  </a:lnTo>
                  <a:cubicBezTo>
                    <a:pt x="3763" y="4287"/>
                    <a:pt x="3614" y="4383"/>
                    <a:pt x="3468" y="4383"/>
                  </a:cubicBezTo>
                  <a:cubicBezTo>
                    <a:pt x="3322" y="4383"/>
                    <a:pt x="3180" y="4287"/>
                    <a:pt x="3168" y="4097"/>
                  </a:cubicBezTo>
                  <a:lnTo>
                    <a:pt x="3168" y="2525"/>
                  </a:lnTo>
                  <a:lnTo>
                    <a:pt x="2834" y="2525"/>
                  </a:lnTo>
                  <a:cubicBezTo>
                    <a:pt x="2453" y="2477"/>
                    <a:pt x="2453" y="1930"/>
                    <a:pt x="2834" y="1882"/>
                  </a:cubicBezTo>
                  <a:close/>
                  <a:moveTo>
                    <a:pt x="310" y="1"/>
                  </a:moveTo>
                  <a:cubicBezTo>
                    <a:pt x="143" y="1"/>
                    <a:pt x="0" y="144"/>
                    <a:pt x="24" y="310"/>
                  </a:cubicBezTo>
                  <a:lnTo>
                    <a:pt x="24" y="5383"/>
                  </a:lnTo>
                  <a:cubicBezTo>
                    <a:pt x="24" y="5502"/>
                    <a:pt x="72" y="5597"/>
                    <a:pt x="191" y="5669"/>
                  </a:cubicBezTo>
                  <a:cubicBezTo>
                    <a:pt x="1239" y="6109"/>
                    <a:pt x="2352" y="6329"/>
                    <a:pt x="3468" y="6329"/>
                  </a:cubicBezTo>
                  <a:cubicBezTo>
                    <a:pt x="4585" y="6329"/>
                    <a:pt x="5704" y="6109"/>
                    <a:pt x="6764" y="5669"/>
                  </a:cubicBezTo>
                  <a:cubicBezTo>
                    <a:pt x="6859" y="5597"/>
                    <a:pt x="6930" y="5502"/>
                    <a:pt x="6930" y="5383"/>
                  </a:cubicBezTo>
                  <a:lnTo>
                    <a:pt x="6930" y="310"/>
                  </a:lnTo>
                  <a:cubicBezTo>
                    <a:pt x="6930" y="144"/>
                    <a:pt x="6787" y="1"/>
                    <a:pt x="66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978;p20">
              <a:extLst>
                <a:ext uri="{FF2B5EF4-FFF2-40B4-BE49-F238E27FC236}">
                  <a16:creationId xmlns:a16="http://schemas.microsoft.com/office/drawing/2014/main" id="{E0BCBD5B-A2C9-4B48-AC36-3046D582FE21}"/>
                </a:ext>
              </a:extLst>
            </p:cNvPr>
            <p:cNvSpPr/>
            <p:nvPr/>
          </p:nvSpPr>
          <p:spPr>
            <a:xfrm>
              <a:off x="5180815" y="2795325"/>
              <a:ext cx="122091" cy="91700"/>
            </a:xfrm>
            <a:custGeom>
              <a:avLst/>
              <a:gdLst/>
              <a:ahLst/>
              <a:cxnLst/>
              <a:rect l="l" t="t" r="r" b="b"/>
              <a:pathLst>
                <a:path w="5645" h="3668" extrusionOk="0">
                  <a:moveTo>
                    <a:pt x="2810" y="0"/>
                  </a:moveTo>
                  <a:cubicBezTo>
                    <a:pt x="1310" y="0"/>
                    <a:pt x="48" y="1191"/>
                    <a:pt x="0" y="2715"/>
                  </a:cubicBezTo>
                  <a:lnTo>
                    <a:pt x="0" y="3668"/>
                  </a:lnTo>
                  <a:lnTo>
                    <a:pt x="1239" y="3668"/>
                  </a:lnTo>
                  <a:lnTo>
                    <a:pt x="1239" y="2715"/>
                  </a:lnTo>
                  <a:cubicBezTo>
                    <a:pt x="1215" y="1810"/>
                    <a:pt x="1929" y="1072"/>
                    <a:pt x="2810" y="1072"/>
                  </a:cubicBezTo>
                  <a:cubicBezTo>
                    <a:pt x="3715" y="1072"/>
                    <a:pt x="4430" y="1810"/>
                    <a:pt x="4382" y="2715"/>
                  </a:cubicBezTo>
                  <a:lnTo>
                    <a:pt x="4382" y="3668"/>
                  </a:lnTo>
                  <a:lnTo>
                    <a:pt x="5644" y="3668"/>
                  </a:lnTo>
                  <a:lnTo>
                    <a:pt x="5644" y="2715"/>
                  </a:lnTo>
                  <a:cubicBezTo>
                    <a:pt x="5573" y="1191"/>
                    <a:pt x="4335" y="0"/>
                    <a:pt x="2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695;p46">
            <a:extLst>
              <a:ext uri="{FF2B5EF4-FFF2-40B4-BE49-F238E27FC236}">
                <a16:creationId xmlns:a16="http://schemas.microsoft.com/office/drawing/2014/main" id="{5B8B6E1C-E22D-6823-43DC-343C197E3835}"/>
              </a:ext>
            </a:extLst>
          </p:cNvPr>
          <p:cNvSpPr txBox="1">
            <a:spLocks/>
          </p:cNvSpPr>
          <p:nvPr/>
        </p:nvSpPr>
        <p:spPr>
          <a:xfrm flipH="1">
            <a:off x="6527069" y="2270401"/>
            <a:ext cx="1146717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3" name="Google Shape;695;p46">
            <a:extLst>
              <a:ext uri="{FF2B5EF4-FFF2-40B4-BE49-F238E27FC236}">
                <a16:creationId xmlns:a16="http://schemas.microsoft.com/office/drawing/2014/main" id="{DA0BE140-EFD0-EFDF-0F35-69FB9E39A059}"/>
              </a:ext>
            </a:extLst>
          </p:cNvPr>
          <p:cNvSpPr txBox="1">
            <a:spLocks/>
          </p:cNvSpPr>
          <p:nvPr/>
        </p:nvSpPr>
        <p:spPr>
          <a:xfrm flipH="1">
            <a:off x="7522882" y="3356086"/>
            <a:ext cx="1146717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</a:rPr>
              <a:t>STAFF</a:t>
            </a:r>
          </a:p>
        </p:txBody>
      </p:sp>
      <p:sp>
        <p:nvSpPr>
          <p:cNvPr id="14" name="Google Shape;695;p46">
            <a:extLst>
              <a:ext uri="{FF2B5EF4-FFF2-40B4-BE49-F238E27FC236}">
                <a16:creationId xmlns:a16="http://schemas.microsoft.com/office/drawing/2014/main" id="{B8682FEB-B5EF-F77B-9EB1-098F0065E01D}"/>
              </a:ext>
            </a:extLst>
          </p:cNvPr>
          <p:cNvSpPr txBox="1">
            <a:spLocks/>
          </p:cNvSpPr>
          <p:nvPr/>
        </p:nvSpPr>
        <p:spPr>
          <a:xfrm flipH="1">
            <a:off x="7460358" y="1514415"/>
            <a:ext cx="1034308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4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65653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105602"/>
            <a:ext cx="4946400" cy="3818736"/>
          </a:xfrm>
        </p:spPr>
        <p:txBody>
          <a:bodyPr/>
          <a:lstStyle/>
          <a:p>
            <a:endParaRPr lang="en-US" dirty="0"/>
          </a:p>
          <a:p>
            <a:pPr marL="13970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5EE10B04-17E2-38C8-3A33-156447485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213" y="444500"/>
            <a:ext cx="6007100" cy="53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AF4DC181-560A-6FD1-6B1D-F1A8825EAAE0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5;p44">
            <a:extLst>
              <a:ext uri="{FF2B5EF4-FFF2-40B4-BE49-F238E27FC236}">
                <a16:creationId xmlns:a16="http://schemas.microsoft.com/office/drawing/2014/main" id="{57F19FAF-9B4A-F79B-2B4A-74E89058E877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 marL="139700" indent="0" algn="just">
              <a:buFont typeface="Montserrat"/>
              <a:buNone/>
            </a:pPr>
            <a:r>
              <a:rPr lang="en-GB" b="1" dirty="0"/>
              <a:t>ROLE-BASED DASHBOARD ACCESS : </a:t>
            </a:r>
          </a:p>
          <a:p>
            <a:pPr marL="139700" indent="0" algn="just">
              <a:buFont typeface="Montserrat"/>
              <a:buNone/>
            </a:pPr>
            <a:r>
              <a:rPr lang="en-GB" b="1" dirty="0"/>
              <a:t> </a:t>
            </a:r>
            <a:endParaRPr lang="en-US" b="1" dirty="0"/>
          </a:p>
          <a:p>
            <a:pPr algn="just"/>
            <a:r>
              <a:rPr lang="en-GB" dirty="0"/>
              <a:t>Once logged in, users are directed to different dashboards based on their role (Admin or Staff).</a:t>
            </a:r>
          </a:p>
          <a:p>
            <a:pPr marL="139700" indent="0" algn="just">
              <a:buNone/>
            </a:pPr>
            <a:endParaRPr lang="en-GB" dirty="0"/>
          </a:p>
          <a:p>
            <a:pPr algn="just"/>
            <a:r>
              <a:rPr lang="en-GB" dirty="0"/>
              <a:t>Each dashboard displays only the functions specific to the user’s role. </a:t>
            </a:r>
            <a:endParaRPr lang="en-US" dirty="0"/>
          </a:p>
          <a:p>
            <a:pPr marL="139700" indent="0">
              <a:buFont typeface="Montserrat"/>
              <a:buNone/>
            </a:pPr>
            <a:br>
              <a:rPr lang="en-US" dirty="0"/>
            </a:b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CB7C1F-03A6-20B2-EB2C-F5AA908BB13A}"/>
              </a:ext>
            </a:extLst>
          </p:cNvPr>
          <p:cNvGrpSpPr/>
          <p:nvPr/>
        </p:nvGrpSpPr>
        <p:grpSpPr>
          <a:xfrm>
            <a:off x="6163733" y="1305168"/>
            <a:ext cx="2698915" cy="2133602"/>
            <a:chOff x="6163733" y="1305168"/>
            <a:chExt cx="2698915" cy="2133602"/>
          </a:xfrm>
        </p:grpSpPr>
        <p:sp>
          <p:nvSpPr>
            <p:cNvPr id="8" name="Google Shape;4289;p60">
              <a:extLst>
                <a:ext uri="{FF2B5EF4-FFF2-40B4-BE49-F238E27FC236}">
                  <a16:creationId xmlns:a16="http://schemas.microsoft.com/office/drawing/2014/main" id="{3E6C28AB-CD94-E5E2-CF1A-0F7E16216E44}"/>
                </a:ext>
              </a:extLst>
            </p:cNvPr>
            <p:cNvSpPr/>
            <p:nvPr/>
          </p:nvSpPr>
          <p:spPr>
            <a:xfrm>
              <a:off x="7127632" y="1305168"/>
              <a:ext cx="794246" cy="7034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bg1">
                      <a:lumMod val="95000"/>
                    </a:schemeClr>
                  </a:solidFill>
                </a:rPr>
                <a:t>LOGIN</a:t>
              </a:r>
              <a:endParaRPr sz="1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Google Shape;4290;p60">
              <a:extLst>
                <a:ext uri="{FF2B5EF4-FFF2-40B4-BE49-F238E27FC236}">
                  <a16:creationId xmlns:a16="http://schemas.microsoft.com/office/drawing/2014/main" id="{52421BE9-AC9E-E515-D7D0-4D1908E77280}"/>
                </a:ext>
              </a:extLst>
            </p:cNvPr>
            <p:cNvSpPr/>
            <p:nvPr/>
          </p:nvSpPr>
          <p:spPr>
            <a:xfrm>
              <a:off x="8045272" y="2735359"/>
              <a:ext cx="817376" cy="7034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bg1"/>
                  </a:solidFill>
                </a:rPr>
                <a:t>ADMIN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4291;p60">
              <a:extLst>
                <a:ext uri="{FF2B5EF4-FFF2-40B4-BE49-F238E27FC236}">
                  <a16:creationId xmlns:a16="http://schemas.microsoft.com/office/drawing/2014/main" id="{B191E1B2-3712-D4B0-FA08-20490A1AB6B3}"/>
                </a:ext>
              </a:extLst>
            </p:cNvPr>
            <p:cNvSpPr/>
            <p:nvPr/>
          </p:nvSpPr>
          <p:spPr>
            <a:xfrm>
              <a:off x="6163733" y="2735359"/>
              <a:ext cx="817376" cy="7034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bg1"/>
                  </a:solidFill>
                </a:rPr>
                <a:t>STAFF</a:t>
              </a:r>
              <a:endParaRPr sz="1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Google Shape;4296;p60">
              <a:extLst>
                <a:ext uri="{FF2B5EF4-FFF2-40B4-BE49-F238E27FC236}">
                  <a16:creationId xmlns:a16="http://schemas.microsoft.com/office/drawing/2014/main" id="{BA804915-113A-F158-AFEF-26C5E0DF28F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rot="16200000" flipH="1">
              <a:off x="7625967" y="1907366"/>
              <a:ext cx="726780" cy="929205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75000"/>
              </a:schemeClr>
            </a:solidFill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4297;p60">
              <a:extLst>
                <a:ext uri="{FF2B5EF4-FFF2-40B4-BE49-F238E27FC236}">
                  <a16:creationId xmlns:a16="http://schemas.microsoft.com/office/drawing/2014/main" id="{B0A6EC08-A63D-BF97-466D-FD39DFBAE934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rot="5400000" flipH="1" flipV="1">
              <a:off x="6685198" y="1895803"/>
              <a:ext cx="726780" cy="952334"/>
            </a:xfrm>
            <a:prstGeom prst="bentConnector3">
              <a:avLst>
                <a:gd name="adj1" fmla="val 50000"/>
              </a:avLst>
            </a:prstGeom>
            <a:solidFill>
              <a:schemeClr val="tx2">
                <a:lumMod val="75000"/>
              </a:schemeClr>
            </a:solidFill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41560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00" y="445025"/>
            <a:ext cx="4629300" cy="56165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01608782-EDA9-6644-8EF0-BC836069FAC1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89777695-7EE6-DD13-3C3F-BD26AF7EC872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A141DB21-01F3-FCB1-3DC6-6C83B4B914F0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 marL="139700" indent="0">
              <a:buFont typeface="Montserrat"/>
              <a:buNone/>
            </a:pPr>
            <a:r>
              <a:rPr lang="en-GB" b="1" dirty="0"/>
              <a:t>ADD EMERGENCY REPORTS : </a:t>
            </a:r>
          </a:p>
          <a:p>
            <a:pPr marL="139700" indent="0" algn="just">
              <a:buFont typeface="Montserrat"/>
              <a:buNone/>
            </a:pPr>
            <a:endParaRPr lang="en-GB" dirty="0"/>
          </a:p>
          <a:p>
            <a:pPr algn="just"/>
            <a:r>
              <a:rPr lang="en-GB" dirty="0"/>
              <a:t>Staff or Admin can add emergency details (name, type, level, location, and description).</a:t>
            </a:r>
          </a:p>
          <a:p>
            <a:pPr marL="139700" indent="0" algn="just">
              <a:buNone/>
            </a:pPr>
            <a:endParaRPr lang="en-GB" dirty="0"/>
          </a:p>
          <a:p>
            <a:pPr algn="just"/>
            <a:r>
              <a:rPr lang="en-GB" dirty="0"/>
              <a:t>Each report is assigned a </a:t>
            </a:r>
            <a:r>
              <a:rPr lang="en-GB" b="1" dirty="0"/>
              <a:t>priority score</a:t>
            </a:r>
            <a:r>
              <a:rPr lang="en-GB" dirty="0"/>
              <a:t> based on type and severity level.</a:t>
            </a:r>
          </a:p>
          <a:p>
            <a:pPr marL="139700" indent="0" algn="just">
              <a:buNone/>
            </a:pP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513D5C-B721-F24D-4E25-AC0069DEA753}"/>
              </a:ext>
            </a:extLst>
          </p:cNvPr>
          <p:cNvSpPr/>
          <p:nvPr/>
        </p:nvSpPr>
        <p:spPr>
          <a:xfrm>
            <a:off x="7821627" y="3451424"/>
            <a:ext cx="120308" cy="4350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947"/>
                </a:lnTo>
                <a:lnTo>
                  <a:pt x="120308" y="368947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47224E-267D-91EE-0DA3-6646F0904143}"/>
              </a:ext>
            </a:extLst>
          </p:cNvPr>
          <p:cNvSpPr/>
          <p:nvPr/>
        </p:nvSpPr>
        <p:spPr>
          <a:xfrm>
            <a:off x="7171959" y="2779906"/>
            <a:ext cx="970492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4216"/>
                </a:lnTo>
                <a:lnTo>
                  <a:pt x="970492" y="84216"/>
                </a:lnTo>
                <a:lnTo>
                  <a:pt x="970492" y="16843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PK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55FE492-55D7-E96B-0AB5-4B37852FF53E}"/>
              </a:ext>
            </a:extLst>
          </p:cNvPr>
          <p:cNvSpPr/>
          <p:nvPr/>
        </p:nvSpPr>
        <p:spPr>
          <a:xfrm>
            <a:off x="7126239" y="2779906"/>
            <a:ext cx="91440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168432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EEA45CD-7A1E-69FD-564C-0421B0D49CDE}"/>
              </a:ext>
            </a:extLst>
          </p:cNvPr>
          <p:cNvSpPr/>
          <p:nvPr/>
        </p:nvSpPr>
        <p:spPr>
          <a:xfrm>
            <a:off x="5879222" y="3451424"/>
            <a:ext cx="121729" cy="43506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68947"/>
                </a:lnTo>
                <a:lnTo>
                  <a:pt x="121729" y="368947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E83DD4-8F3E-12E3-BF64-EA23732DE5A2}"/>
              </a:ext>
            </a:extLst>
          </p:cNvPr>
          <p:cNvSpPr/>
          <p:nvPr/>
        </p:nvSpPr>
        <p:spPr>
          <a:xfrm>
            <a:off x="6200046" y="2779906"/>
            <a:ext cx="971912" cy="19861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971912" y="0"/>
                </a:moveTo>
                <a:lnTo>
                  <a:pt x="971912" y="84216"/>
                </a:lnTo>
                <a:lnTo>
                  <a:pt x="0" y="84216"/>
                </a:lnTo>
                <a:lnTo>
                  <a:pt x="0" y="168432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3EC6F06-0C0A-BEB4-697B-42BF3D349041}"/>
              </a:ext>
            </a:extLst>
          </p:cNvPr>
          <p:cNvSpPr/>
          <p:nvPr/>
        </p:nvSpPr>
        <p:spPr>
          <a:xfrm>
            <a:off x="6586163" y="2307006"/>
            <a:ext cx="1171592" cy="472899"/>
          </a:xfrm>
          <a:custGeom>
            <a:avLst/>
            <a:gdLst>
              <a:gd name="connsiteX0" fmla="*/ 0 w 1171592"/>
              <a:gd name="connsiteY0" fmla="*/ 0 h 401029"/>
              <a:gd name="connsiteX1" fmla="*/ 1171592 w 1171592"/>
              <a:gd name="connsiteY1" fmla="*/ 0 h 401029"/>
              <a:gd name="connsiteX2" fmla="*/ 1171592 w 1171592"/>
              <a:gd name="connsiteY2" fmla="*/ 401029 h 401029"/>
              <a:gd name="connsiteX3" fmla="*/ 0 w 1171592"/>
              <a:gd name="connsiteY3" fmla="*/ 401029 h 401029"/>
              <a:gd name="connsiteX4" fmla="*/ 0 w 1171592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592" h="401029">
                <a:moveTo>
                  <a:pt x="0" y="0"/>
                </a:moveTo>
                <a:lnTo>
                  <a:pt x="1171592" y="0"/>
                </a:lnTo>
                <a:lnTo>
                  <a:pt x="1171592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85" tIns="6985" rIns="6985" bIns="6985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100" b="1" kern="1200" dirty="0" err="1">
                <a:latin typeface="+mn-lt"/>
                <a:cs typeface="Times New Roman" panose="02020603050405020304" pitchFamily="18" charset="0"/>
              </a:rPr>
              <a:t>addEmergency</a:t>
            </a:r>
            <a:r>
              <a:rPr lang="en-GB" sz="1100" b="1" kern="1200" dirty="0">
                <a:latin typeface="+mn-lt"/>
                <a:cs typeface="Times New Roman" panose="02020603050405020304" pitchFamily="18" charset="0"/>
              </a:rPr>
              <a:t>( )</a:t>
            </a:r>
            <a:endParaRPr lang="en-PK" sz="1100" b="1" kern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5ACB31-BD7A-2CB7-3EE6-EF7D919424BD}"/>
              </a:ext>
            </a:extLst>
          </p:cNvPr>
          <p:cNvSpPr/>
          <p:nvPr/>
        </p:nvSpPr>
        <p:spPr>
          <a:xfrm>
            <a:off x="5799017" y="2978524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Name</a:t>
            </a:r>
            <a:endParaRPr lang="en-PK" sz="1200" kern="12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9C2612-E0FA-93B9-3EB9-A93653F2F18B}"/>
              </a:ext>
            </a:extLst>
          </p:cNvPr>
          <p:cNvSpPr/>
          <p:nvPr/>
        </p:nvSpPr>
        <p:spPr>
          <a:xfrm>
            <a:off x="6000952" y="3650042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  <a:endParaRPr lang="en-PK" sz="12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49EDD4-7362-BCB6-0B0B-29A0CFD5A03C}"/>
              </a:ext>
            </a:extLst>
          </p:cNvPr>
          <p:cNvSpPr/>
          <p:nvPr/>
        </p:nvSpPr>
        <p:spPr>
          <a:xfrm>
            <a:off x="6770929" y="2978524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Type</a:t>
            </a:r>
            <a:endParaRPr lang="en-PK" sz="1200" kern="12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9DD12BB-8782-69E1-F9D0-50DC8E8EC212}"/>
              </a:ext>
            </a:extLst>
          </p:cNvPr>
          <p:cNvSpPr/>
          <p:nvPr/>
        </p:nvSpPr>
        <p:spPr>
          <a:xfrm>
            <a:off x="7741421" y="2978524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Level</a:t>
            </a:r>
            <a:endParaRPr lang="en-PK" sz="1200" kern="12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7F15CE-EC90-E8D8-1611-D2DCF8F4EAC3}"/>
              </a:ext>
            </a:extLst>
          </p:cNvPr>
          <p:cNvSpPr/>
          <p:nvPr/>
        </p:nvSpPr>
        <p:spPr>
          <a:xfrm>
            <a:off x="7941936" y="3650042"/>
            <a:ext cx="802059" cy="472899"/>
          </a:xfrm>
          <a:custGeom>
            <a:avLst/>
            <a:gdLst>
              <a:gd name="connsiteX0" fmla="*/ 0 w 802059"/>
              <a:gd name="connsiteY0" fmla="*/ 0 h 401029"/>
              <a:gd name="connsiteX1" fmla="*/ 802059 w 802059"/>
              <a:gd name="connsiteY1" fmla="*/ 0 h 401029"/>
              <a:gd name="connsiteX2" fmla="*/ 802059 w 802059"/>
              <a:gd name="connsiteY2" fmla="*/ 401029 h 401029"/>
              <a:gd name="connsiteX3" fmla="*/ 0 w 802059"/>
              <a:gd name="connsiteY3" fmla="*/ 401029 h 401029"/>
              <a:gd name="connsiteX4" fmla="*/ 0 w 802059"/>
              <a:gd name="connsiteY4" fmla="*/ 0 h 401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59" h="401029">
                <a:moveTo>
                  <a:pt x="0" y="0"/>
                </a:moveTo>
                <a:lnTo>
                  <a:pt x="802059" y="0"/>
                </a:lnTo>
                <a:lnTo>
                  <a:pt x="802059" y="401029"/>
                </a:lnTo>
                <a:lnTo>
                  <a:pt x="0" y="401029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" tIns="7620" rIns="7620" bIns="762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Description</a:t>
            </a:r>
            <a:endParaRPr lang="en-PK" sz="1200" kern="1200" dirty="0"/>
          </a:p>
        </p:txBody>
      </p:sp>
    </p:spTree>
    <p:extLst>
      <p:ext uri="{BB962C8B-B14F-4D97-AF65-F5344CB8AC3E}">
        <p14:creationId xmlns:p14="http://schemas.microsoft.com/office/powerpoint/2010/main" val="356906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4;p44">
            <a:extLst>
              <a:ext uri="{FF2B5EF4-FFF2-40B4-BE49-F238E27FC236}">
                <a16:creationId xmlns:a16="http://schemas.microsoft.com/office/drawing/2014/main" id="{D7C28DA1-2536-DAE5-E4D2-DE339C036815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6" name="Google Shape;216;p44">
            <a:extLst>
              <a:ext uri="{FF2B5EF4-FFF2-40B4-BE49-F238E27FC236}">
                <a16:creationId xmlns:a16="http://schemas.microsoft.com/office/drawing/2014/main" id="{3812803F-D4D8-0637-3071-E0DB8CA13609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15;p44">
            <a:extLst>
              <a:ext uri="{FF2B5EF4-FFF2-40B4-BE49-F238E27FC236}">
                <a16:creationId xmlns:a16="http://schemas.microsoft.com/office/drawing/2014/main" id="{EC3D1116-FF5C-45A0-FE42-8934025BC0E5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 marL="139700" indent="0">
              <a:buFont typeface="Montserrat"/>
              <a:buNone/>
            </a:pPr>
            <a:r>
              <a:rPr lang="en-GB" b="1" dirty="0"/>
              <a:t>PRIORITY QUEUE MANAGEMENT : </a:t>
            </a:r>
            <a:br>
              <a:rPr lang="en-GB" b="1" dirty="0"/>
            </a:br>
            <a:endParaRPr lang="en-GB" dirty="0"/>
          </a:p>
          <a:p>
            <a:r>
              <a:rPr lang="en-GB" dirty="0"/>
              <a:t>Emergencies are stored in a </a:t>
            </a:r>
            <a:r>
              <a:rPr lang="en-GB" b="1" dirty="0"/>
              <a:t>priority queue</a:t>
            </a:r>
            <a:r>
              <a:rPr lang="en-GB" dirty="0"/>
              <a:t> (linked list), automatically sorted by calculated priority.</a:t>
            </a:r>
            <a:br>
              <a:rPr lang="en-GB" dirty="0"/>
            </a:br>
            <a:endParaRPr lang="en-GB" dirty="0"/>
          </a:p>
          <a:p>
            <a:r>
              <a:rPr lang="en-GB" dirty="0"/>
              <a:t>Highest priority emergencies are shown at the top for immediate action</a:t>
            </a:r>
            <a:br>
              <a:rPr lang="en-US" dirty="0"/>
            </a:b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640574-9584-C846-AC46-82A265DD0FEC}"/>
              </a:ext>
            </a:extLst>
          </p:cNvPr>
          <p:cNvGrpSpPr/>
          <p:nvPr/>
        </p:nvGrpSpPr>
        <p:grpSpPr>
          <a:xfrm>
            <a:off x="7158891" y="974699"/>
            <a:ext cx="680919" cy="3084692"/>
            <a:chOff x="7158891" y="1021589"/>
            <a:chExt cx="680919" cy="308469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94E869-9CE9-6B0F-FE84-CC40461C98C6}"/>
                </a:ext>
              </a:extLst>
            </p:cNvPr>
            <p:cNvSpPr/>
            <p:nvPr/>
          </p:nvSpPr>
          <p:spPr>
            <a:xfrm>
              <a:off x="7158891" y="1021589"/>
              <a:ext cx="680429" cy="618143"/>
            </a:xfrm>
            <a:custGeom>
              <a:avLst/>
              <a:gdLst>
                <a:gd name="connsiteX0" fmla="*/ 0 w 720000"/>
                <a:gd name="connsiteY0" fmla="*/ 0 h 629890"/>
                <a:gd name="connsiteX1" fmla="*/ 720000 w 720000"/>
                <a:gd name="connsiteY1" fmla="*/ 0 h 629890"/>
                <a:gd name="connsiteX2" fmla="*/ 720000 w 720000"/>
                <a:gd name="connsiteY2" fmla="*/ 629890 h 629890"/>
                <a:gd name="connsiteX3" fmla="*/ 0 w 720000"/>
                <a:gd name="connsiteY3" fmla="*/ 629890 h 629890"/>
                <a:gd name="connsiteX4" fmla="*/ 0 w 720000"/>
                <a:gd name="connsiteY4" fmla="*/ 0 h 62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0" h="629890">
                  <a:moveTo>
                    <a:pt x="0" y="0"/>
                  </a:moveTo>
                  <a:lnTo>
                    <a:pt x="720000" y="0"/>
                  </a:lnTo>
                  <a:lnTo>
                    <a:pt x="720000" y="629890"/>
                  </a:lnTo>
                  <a:lnTo>
                    <a:pt x="0" y="62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6360" tIns="86360" rIns="86360" bIns="8636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400" kern="1200" dirty="0"/>
                <a:t>9</a:t>
              </a:r>
              <a:endParaRPr lang="en-PK" sz="3400" kern="1200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80BD6E-F262-37D3-A7AB-BBF7A4E01BA5}"/>
                </a:ext>
              </a:extLst>
            </p:cNvPr>
            <p:cNvGrpSpPr/>
            <p:nvPr/>
          </p:nvGrpSpPr>
          <p:grpSpPr>
            <a:xfrm>
              <a:off x="7158891" y="1634764"/>
              <a:ext cx="680919" cy="2471517"/>
              <a:chOff x="7158891" y="1740975"/>
              <a:chExt cx="680919" cy="24715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98DA3D8-11E4-4CBB-E27E-70F67B737C11}"/>
                  </a:ext>
                </a:extLst>
              </p:cNvPr>
              <p:cNvSpPr/>
              <p:nvPr/>
            </p:nvSpPr>
            <p:spPr>
              <a:xfrm>
                <a:off x="7158891" y="1740975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5</a:t>
                </a:r>
                <a:endParaRPr lang="en-PK" sz="3400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2EB6DBA-43B0-7B3F-99AD-AD616078049E}"/>
                  </a:ext>
                </a:extLst>
              </p:cNvPr>
              <p:cNvSpPr/>
              <p:nvPr/>
            </p:nvSpPr>
            <p:spPr>
              <a:xfrm>
                <a:off x="7158891" y="2358766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7</a:t>
                </a:r>
                <a:endParaRPr lang="en-PK" sz="3400" kern="120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0F9BBD-5801-CA59-86A4-CE7DE8086D46}"/>
                  </a:ext>
                </a:extLst>
              </p:cNvPr>
              <p:cNvSpPr/>
              <p:nvPr/>
            </p:nvSpPr>
            <p:spPr>
              <a:xfrm>
                <a:off x="7159381" y="2976909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3</a:t>
                </a:r>
                <a:endParaRPr lang="en-PK" sz="3400" kern="120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ACDDFF6-1648-EBC3-7721-361EE9CBFBE0}"/>
                  </a:ext>
                </a:extLst>
              </p:cNvPr>
              <p:cNvSpPr/>
              <p:nvPr/>
            </p:nvSpPr>
            <p:spPr>
              <a:xfrm>
                <a:off x="7158891" y="3594349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8</a:t>
                </a:r>
                <a:endParaRPr lang="en-PK" sz="3400" kern="1200" dirty="0"/>
              </a:p>
            </p:txBody>
          </p:sp>
        </p:grp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82DDAB-1410-F132-9425-EB108AF3E074}"/>
              </a:ext>
            </a:extLst>
          </p:cNvPr>
          <p:cNvCxnSpPr>
            <a:cxnSpLocks/>
          </p:cNvCxnSpPr>
          <p:nvPr/>
        </p:nvCxnSpPr>
        <p:spPr>
          <a:xfrm flipV="1">
            <a:off x="7698154" y="640862"/>
            <a:ext cx="476738" cy="3402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0A4B75-D59D-8E1D-7B0F-E5AE0A8AEBD6}"/>
              </a:ext>
            </a:extLst>
          </p:cNvPr>
          <p:cNvSpPr txBox="1"/>
          <p:nvPr/>
        </p:nvSpPr>
        <p:spPr>
          <a:xfrm>
            <a:off x="7815875" y="373554"/>
            <a:ext cx="1703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Dequeue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B62843-BF73-F1FF-84E7-6896410F445D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6945313" y="712788"/>
            <a:ext cx="393824" cy="26684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C1F0DB-4C0F-D4DE-629F-0E678A94EDCF}"/>
              </a:ext>
            </a:extLst>
          </p:cNvPr>
          <p:cNvSpPr txBox="1"/>
          <p:nvPr/>
        </p:nvSpPr>
        <p:spPr>
          <a:xfrm>
            <a:off x="5719313" y="508115"/>
            <a:ext cx="1454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Element with the highest priority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6C543C-698A-9B7C-FA59-4E89AE8A6D84}"/>
              </a:ext>
            </a:extLst>
          </p:cNvPr>
          <p:cNvCxnSpPr>
            <a:cxnSpLocks/>
          </p:cNvCxnSpPr>
          <p:nvPr/>
        </p:nvCxnSpPr>
        <p:spPr>
          <a:xfrm flipH="1">
            <a:off x="6666523" y="3861662"/>
            <a:ext cx="475702" cy="64781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0EEBB41-D55E-FB5D-F5DF-8A5176198058}"/>
              </a:ext>
            </a:extLst>
          </p:cNvPr>
          <p:cNvSpPr txBox="1"/>
          <p:nvPr/>
        </p:nvSpPr>
        <p:spPr>
          <a:xfrm>
            <a:off x="5799015" y="4358415"/>
            <a:ext cx="145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Enqueue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CFA47-FC3F-0DBE-FDEA-37359DD59051}"/>
              </a:ext>
            </a:extLst>
          </p:cNvPr>
          <p:cNvSpPr txBox="1"/>
          <p:nvPr/>
        </p:nvSpPr>
        <p:spPr>
          <a:xfrm>
            <a:off x="7052423" y="4289100"/>
            <a:ext cx="1034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QUEUE</a:t>
            </a:r>
            <a:endParaRPr lang="en-PK" sz="1600" b="1" dirty="0">
              <a:solidFill>
                <a:schemeClr val="bg1"/>
              </a:solidFill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EB5016B-F99A-B47A-3F5C-5F4490E677CC}"/>
              </a:ext>
            </a:extLst>
          </p:cNvPr>
          <p:cNvGrpSpPr/>
          <p:nvPr/>
        </p:nvGrpSpPr>
        <p:grpSpPr>
          <a:xfrm>
            <a:off x="1291006" y="3636282"/>
            <a:ext cx="3868126" cy="1209908"/>
            <a:chOff x="1291006" y="3636282"/>
            <a:chExt cx="3868126" cy="1209908"/>
          </a:xfrm>
        </p:grpSpPr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267D59CC-0068-4615-F830-23766C9E526E}"/>
                </a:ext>
              </a:extLst>
            </p:cNvPr>
            <p:cNvSpPr/>
            <p:nvPr/>
          </p:nvSpPr>
          <p:spPr>
            <a:xfrm>
              <a:off x="1318793" y="3636282"/>
              <a:ext cx="988262" cy="426991"/>
            </a:xfrm>
            <a:custGeom>
              <a:avLst/>
              <a:gdLst>
                <a:gd name="connsiteX0" fmla="*/ 0 w 988262"/>
                <a:gd name="connsiteY0" fmla="*/ 42699 h 426991"/>
                <a:gd name="connsiteX1" fmla="*/ 42699 w 988262"/>
                <a:gd name="connsiteY1" fmla="*/ 0 h 426991"/>
                <a:gd name="connsiteX2" fmla="*/ 945563 w 988262"/>
                <a:gd name="connsiteY2" fmla="*/ 0 h 426991"/>
                <a:gd name="connsiteX3" fmla="*/ 988262 w 988262"/>
                <a:gd name="connsiteY3" fmla="*/ 42699 h 426991"/>
                <a:gd name="connsiteX4" fmla="*/ 988262 w 988262"/>
                <a:gd name="connsiteY4" fmla="*/ 384292 h 426991"/>
                <a:gd name="connsiteX5" fmla="*/ 945563 w 988262"/>
                <a:gd name="connsiteY5" fmla="*/ 426991 h 426991"/>
                <a:gd name="connsiteX6" fmla="*/ 42699 w 988262"/>
                <a:gd name="connsiteY6" fmla="*/ 426991 h 426991"/>
                <a:gd name="connsiteX7" fmla="*/ 0 w 988262"/>
                <a:gd name="connsiteY7" fmla="*/ 384292 h 426991"/>
                <a:gd name="connsiteX8" fmla="*/ 0 w 988262"/>
                <a:gd name="connsiteY8" fmla="*/ 42699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262" h="426991">
                  <a:moveTo>
                    <a:pt x="0" y="42699"/>
                  </a:moveTo>
                  <a:cubicBezTo>
                    <a:pt x="0" y="19117"/>
                    <a:pt x="19117" y="0"/>
                    <a:pt x="42699" y="0"/>
                  </a:cubicBezTo>
                  <a:lnTo>
                    <a:pt x="945563" y="0"/>
                  </a:lnTo>
                  <a:cubicBezTo>
                    <a:pt x="969145" y="0"/>
                    <a:pt x="988262" y="19117"/>
                    <a:pt x="988262" y="42699"/>
                  </a:cubicBezTo>
                  <a:lnTo>
                    <a:pt x="988262" y="384292"/>
                  </a:lnTo>
                  <a:cubicBezTo>
                    <a:pt x="988262" y="407874"/>
                    <a:pt x="969145" y="426991"/>
                    <a:pt x="945563" y="426991"/>
                  </a:cubicBezTo>
                  <a:lnTo>
                    <a:pt x="42699" y="426991"/>
                  </a:lnTo>
                  <a:cubicBezTo>
                    <a:pt x="19117" y="426991"/>
                    <a:pt x="0" y="407874"/>
                    <a:pt x="0" y="384292"/>
                  </a:cubicBezTo>
                  <a:lnTo>
                    <a:pt x="0" y="4269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96" tIns="84896" rIns="84896" bIns="8489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kern="1200" dirty="0"/>
                <a:t>.</a:t>
              </a:r>
              <a:endParaRPr lang="en-PK" sz="1900" kern="120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A359128E-16B8-F7B0-AB66-DF8856268934}"/>
                </a:ext>
              </a:extLst>
            </p:cNvPr>
            <p:cNvSpPr/>
            <p:nvPr/>
          </p:nvSpPr>
          <p:spPr>
            <a:xfrm>
              <a:off x="2405881" y="3727232"/>
              <a:ext cx="209511" cy="245089"/>
            </a:xfrm>
            <a:custGeom>
              <a:avLst/>
              <a:gdLst>
                <a:gd name="connsiteX0" fmla="*/ 0 w 209511"/>
                <a:gd name="connsiteY0" fmla="*/ 49018 h 245089"/>
                <a:gd name="connsiteX1" fmla="*/ 104756 w 209511"/>
                <a:gd name="connsiteY1" fmla="*/ 49018 h 245089"/>
                <a:gd name="connsiteX2" fmla="*/ 104756 w 209511"/>
                <a:gd name="connsiteY2" fmla="*/ 0 h 245089"/>
                <a:gd name="connsiteX3" fmla="*/ 209511 w 209511"/>
                <a:gd name="connsiteY3" fmla="*/ 122545 h 245089"/>
                <a:gd name="connsiteX4" fmla="*/ 104756 w 209511"/>
                <a:gd name="connsiteY4" fmla="*/ 245089 h 245089"/>
                <a:gd name="connsiteX5" fmla="*/ 104756 w 209511"/>
                <a:gd name="connsiteY5" fmla="*/ 196071 h 245089"/>
                <a:gd name="connsiteX6" fmla="*/ 0 w 209511"/>
                <a:gd name="connsiteY6" fmla="*/ 196071 h 245089"/>
                <a:gd name="connsiteX7" fmla="*/ 0 w 209511"/>
                <a:gd name="connsiteY7" fmla="*/ 49018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1" h="245089">
                  <a:moveTo>
                    <a:pt x="0" y="49018"/>
                  </a:moveTo>
                  <a:lnTo>
                    <a:pt x="104756" y="49018"/>
                  </a:lnTo>
                  <a:lnTo>
                    <a:pt x="104756" y="0"/>
                  </a:lnTo>
                  <a:lnTo>
                    <a:pt x="209511" y="122545"/>
                  </a:lnTo>
                  <a:lnTo>
                    <a:pt x="104756" y="245089"/>
                  </a:lnTo>
                  <a:lnTo>
                    <a:pt x="104756" y="196071"/>
                  </a:lnTo>
                  <a:lnTo>
                    <a:pt x="0" y="196071"/>
                  </a:lnTo>
                  <a:lnTo>
                    <a:pt x="0" y="4901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9018" rIns="62853" bIns="49018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100" kern="120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18A5BDC9-0B99-F3C0-4C2C-198196E5FACF}"/>
                </a:ext>
              </a:extLst>
            </p:cNvPr>
            <p:cNvSpPr/>
            <p:nvPr/>
          </p:nvSpPr>
          <p:spPr>
            <a:xfrm>
              <a:off x="2702360" y="3636282"/>
              <a:ext cx="988262" cy="426991"/>
            </a:xfrm>
            <a:custGeom>
              <a:avLst/>
              <a:gdLst>
                <a:gd name="connsiteX0" fmla="*/ 0 w 988262"/>
                <a:gd name="connsiteY0" fmla="*/ 42699 h 426991"/>
                <a:gd name="connsiteX1" fmla="*/ 42699 w 988262"/>
                <a:gd name="connsiteY1" fmla="*/ 0 h 426991"/>
                <a:gd name="connsiteX2" fmla="*/ 945563 w 988262"/>
                <a:gd name="connsiteY2" fmla="*/ 0 h 426991"/>
                <a:gd name="connsiteX3" fmla="*/ 988262 w 988262"/>
                <a:gd name="connsiteY3" fmla="*/ 42699 h 426991"/>
                <a:gd name="connsiteX4" fmla="*/ 988262 w 988262"/>
                <a:gd name="connsiteY4" fmla="*/ 384292 h 426991"/>
                <a:gd name="connsiteX5" fmla="*/ 945563 w 988262"/>
                <a:gd name="connsiteY5" fmla="*/ 426991 h 426991"/>
                <a:gd name="connsiteX6" fmla="*/ 42699 w 988262"/>
                <a:gd name="connsiteY6" fmla="*/ 426991 h 426991"/>
                <a:gd name="connsiteX7" fmla="*/ 0 w 988262"/>
                <a:gd name="connsiteY7" fmla="*/ 384292 h 426991"/>
                <a:gd name="connsiteX8" fmla="*/ 0 w 988262"/>
                <a:gd name="connsiteY8" fmla="*/ 42699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262" h="426991">
                  <a:moveTo>
                    <a:pt x="0" y="42699"/>
                  </a:moveTo>
                  <a:cubicBezTo>
                    <a:pt x="0" y="19117"/>
                    <a:pt x="19117" y="0"/>
                    <a:pt x="42699" y="0"/>
                  </a:cubicBezTo>
                  <a:lnTo>
                    <a:pt x="945563" y="0"/>
                  </a:lnTo>
                  <a:cubicBezTo>
                    <a:pt x="969145" y="0"/>
                    <a:pt x="988262" y="19117"/>
                    <a:pt x="988262" y="42699"/>
                  </a:cubicBezTo>
                  <a:lnTo>
                    <a:pt x="988262" y="384292"/>
                  </a:lnTo>
                  <a:cubicBezTo>
                    <a:pt x="988262" y="407874"/>
                    <a:pt x="969145" y="426991"/>
                    <a:pt x="945563" y="426991"/>
                  </a:cubicBezTo>
                  <a:lnTo>
                    <a:pt x="42699" y="426991"/>
                  </a:lnTo>
                  <a:cubicBezTo>
                    <a:pt x="19117" y="426991"/>
                    <a:pt x="0" y="407874"/>
                    <a:pt x="0" y="384292"/>
                  </a:cubicBezTo>
                  <a:lnTo>
                    <a:pt x="0" y="4269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96" tIns="84896" rIns="84896" bIns="8489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kern="1200" dirty="0"/>
                <a:t>.</a:t>
              </a:r>
              <a:endParaRPr lang="en-PK" sz="1900" kern="120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6527705-077D-05A9-8EA7-D394B82B7BB5}"/>
                </a:ext>
              </a:extLst>
            </p:cNvPr>
            <p:cNvSpPr/>
            <p:nvPr/>
          </p:nvSpPr>
          <p:spPr>
            <a:xfrm>
              <a:off x="3789448" y="3727232"/>
              <a:ext cx="209511" cy="245089"/>
            </a:xfrm>
            <a:custGeom>
              <a:avLst/>
              <a:gdLst>
                <a:gd name="connsiteX0" fmla="*/ 0 w 209511"/>
                <a:gd name="connsiteY0" fmla="*/ 49018 h 245089"/>
                <a:gd name="connsiteX1" fmla="*/ 104756 w 209511"/>
                <a:gd name="connsiteY1" fmla="*/ 49018 h 245089"/>
                <a:gd name="connsiteX2" fmla="*/ 104756 w 209511"/>
                <a:gd name="connsiteY2" fmla="*/ 0 h 245089"/>
                <a:gd name="connsiteX3" fmla="*/ 209511 w 209511"/>
                <a:gd name="connsiteY3" fmla="*/ 122545 h 245089"/>
                <a:gd name="connsiteX4" fmla="*/ 104756 w 209511"/>
                <a:gd name="connsiteY4" fmla="*/ 245089 h 245089"/>
                <a:gd name="connsiteX5" fmla="*/ 104756 w 209511"/>
                <a:gd name="connsiteY5" fmla="*/ 196071 h 245089"/>
                <a:gd name="connsiteX6" fmla="*/ 0 w 209511"/>
                <a:gd name="connsiteY6" fmla="*/ 196071 h 245089"/>
                <a:gd name="connsiteX7" fmla="*/ 0 w 209511"/>
                <a:gd name="connsiteY7" fmla="*/ 49018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1" h="245089">
                  <a:moveTo>
                    <a:pt x="0" y="49018"/>
                  </a:moveTo>
                  <a:lnTo>
                    <a:pt x="104756" y="49018"/>
                  </a:lnTo>
                  <a:lnTo>
                    <a:pt x="104756" y="0"/>
                  </a:lnTo>
                  <a:lnTo>
                    <a:pt x="209511" y="122545"/>
                  </a:lnTo>
                  <a:lnTo>
                    <a:pt x="104756" y="245089"/>
                  </a:lnTo>
                  <a:lnTo>
                    <a:pt x="104756" y="196071"/>
                  </a:lnTo>
                  <a:lnTo>
                    <a:pt x="0" y="196071"/>
                  </a:lnTo>
                  <a:lnTo>
                    <a:pt x="0" y="4901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9018" rIns="62853" bIns="49018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100" kern="120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E133C6AC-0A40-5272-8F1E-F23ADC4024C6}"/>
                </a:ext>
              </a:extLst>
            </p:cNvPr>
            <p:cNvSpPr/>
            <p:nvPr/>
          </p:nvSpPr>
          <p:spPr>
            <a:xfrm>
              <a:off x="4093742" y="3636282"/>
              <a:ext cx="988262" cy="426991"/>
            </a:xfrm>
            <a:custGeom>
              <a:avLst/>
              <a:gdLst>
                <a:gd name="connsiteX0" fmla="*/ 0 w 988262"/>
                <a:gd name="connsiteY0" fmla="*/ 42699 h 426991"/>
                <a:gd name="connsiteX1" fmla="*/ 42699 w 988262"/>
                <a:gd name="connsiteY1" fmla="*/ 0 h 426991"/>
                <a:gd name="connsiteX2" fmla="*/ 945563 w 988262"/>
                <a:gd name="connsiteY2" fmla="*/ 0 h 426991"/>
                <a:gd name="connsiteX3" fmla="*/ 988262 w 988262"/>
                <a:gd name="connsiteY3" fmla="*/ 42699 h 426991"/>
                <a:gd name="connsiteX4" fmla="*/ 988262 w 988262"/>
                <a:gd name="connsiteY4" fmla="*/ 384292 h 426991"/>
                <a:gd name="connsiteX5" fmla="*/ 945563 w 988262"/>
                <a:gd name="connsiteY5" fmla="*/ 426991 h 426991"/>
                <a:gd name="connsiteX6" fmla="*/ 42699 w 988262"/>
                <a:gd name="connsiteY6" fmla="*/ 426991 h 426991"/>
                <a:gd name="connsiteX7" fmla="*/ 0 w 988262"/>
                <a:gd name="connsiteY7" fmla="*/ 384292 h 426991"/>
                <a:gd name="connsiteX8" fmla="*/ 0 w 988262"/>
                <a:gd name="connsiteY8" fmla="*/ 42699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8262" h="426991">
                  <a:moveTo>
                    <a:pt x="0" y="42699"/>
                  </a:moveTo>
                  <a:cubicBezTo>
                    <a:pt x="0" y="19117"/>
                    <a:pt x="19117" y="0"/>
                    <a:pt x="42699" y="0"/>
                  </a:cubicBezTo>
                  <a:lnTo>
                    <a:pt x="945563" y="0"/>
                  </a:lnTo>
                  <a:cubicBezTo>
                    <a:pt x="969145" y="0"/>
                    <a:pt x="988262" y="19117"/>
                    <a:pt x="988262" y="42699"/>
                  </a:cubicBezTo>
                  <a:lnTo>
                    <a:pt x="988262" y="384292"/>
                  </a:lnTo>
                  <a:cubicBezTo>
                    <a:pt x="988262" y="407874"/>
                    <a:pt x="969145" y="426991"/>
                    <a:pt x="945563" y="426991"/>
                  </a:cubicBezTo>
                  <a:lnTo>
                    <a:pt x="42699" y="426991"/>
                  </a:lnTo>
                  <a:cubicBezTo>
                    <a:pt x="19117" y="426991"/>
                    <a:pt x="0" y="407874"/>
                    <a:pt x="0" y="384292"/>
                  </a:cubicBezTo>
                  <a:lnTo>
                    <a:pt x="0" y="4269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4896" tIns="84896" rIns="84896" bIns="8489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kern="1200" dirty="0"/>
                <a:t>.</a:t>
              </a:r>
              <a:endParaRPr lang="en-PK" sz="1900" kern="1200" dirty="0"/>
            </a:p>
          </p:txBody>
        </p: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91C074A9-58A8-F4E9-655A-266434332CBA}"/>
                </a:ext>
              </a:extLst>
            </p:cNvPr>
            <p:cNvCxnSpPr>
              <a:cxnSpLocks/>
            </p:cNvCxnSpPr>
            <p:nvPr/>
          </p:nvCxnSpPr>
          <p:spPr>
            <a:xfrm>
              <a:off x="1813169" y="3636282"/>
              <a:ext cx="0" cy="4199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6EB6B936-3237-B932-604B-E9AA93CAF50F}"/>
                </a:ext>
              </a:extLst>
            </p:cNvPr>
            <p:cNvCxnSpPr>
              <a:cxnSpLocks/>
            </p:cNvCxnSpPr>
            <p:nvPr/>
          </p:nvCxnSpPr>
          <p:spPr>
            <a:xfrm>
              <a:off x="4591538" y="3643370"/>
              <a:ext cx="0" cy="4199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3EEC6600-E173-4F7B-6699-251ECF2AF6DC}"/>
                </a:ext>
              </a:extLst>
            </p:cNvPr>
            <p:cNvCxnSpPr>
              <a:cxnSpLocks/>
            </p:cNvCxnSpPr>
            <p:nvPr/>
          </p:nvCxnSpPr>
          <p:spPr>
            <a:xfrm>
              <a:off x="3196491" y="3651710"/>
              <a:ext cx="0" cy="4199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AA03354-1533-99A9-CA19-075D669C2DEA}"/>
                </a:ext>
              </a:extLst>
            </p:cNvPr>
            <p:cNvSpPr txBox="1"/>
            <p:nvPr/>
          </p:nvSpPr>
          <p:spPr>
            <a:xfrm>
              <a:off x="1291006" y="3722516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DATA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5A164C41-BBF2-2BAE-5F8A-B0E02865FFB0}"/>
                </a:ext>
              </a:extLst>
            </p:cNvPr>
            <p:cNvSpPr txBox="1"/>
            <p:nvPr/>
          </p:nvSpPr>
          <p:spPr>
            <a:xfrm>
              <a:off x="4058686" y="3715428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DATA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B392560E-0DD8-F7D6-D32B-07F074EFC49D}"/>
                </a:ext>
              </a:extLst>
            </p:cNvPr>
            <p:cNvSpPr txBox="1"/>
            <p:nvPr/>
          </p:nvSpPr>
          <p:spPr>
            <a:xfrm>
              <a:off x="2674846" y="3730856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DATA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2E746384-34B6-018F-565C-509BD6C8F782}"/>
                </a:ext>
              </a:extLst>
            </p:cNvPr>
            <p:cNvSpPr txBox="1"/>
            <p:nvPr/>
          </p:nvSpPr>
          <p:spPr>
            <a:xfrm>
              <a:off x="1776998" y="3717720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NEXT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D20D0F0-169D-80C6-58BC-87680DE99A1E}"/>
                </a:ext>
              </a:extLst>
            </p:cNvPr>
            <p:cNvSpPr txBox="1"/>
            <p:nvPr/>
          </p:nvSpPr>
          <p:spPr>
            <a:xfrm>
              <a:off x="4553709" y="3720656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NULL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BA893369-46F4-AD47-4B4F-4C2269297B87}"/>
                </a:ext>
              </a:extLst>
            </p:cNvPr>
            <p:cNvSpPr txBox="1"/>
            <p:nvPr/>
          </p:nvSpPr>
          <p:spPr>
            <a:xfrm>
              <a:off x="3159048" y="3736285"/>
              <a:ext cx="6054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bg1"/>
                  </a:solidFill>
                </a:rPr>
                <a:t>NEXT</a:t>
              </a:r>
              <a:endParaRPr lang="en-PK" sz="11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2996676D-44BA-899E-F93E-EA19EE6E8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862" y="4056185"/>
              <a:ext cx="0" cy="53144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DE93415F-D121-73E7-C0D8-7D10ACB2D5FC}"/>
                </a:ext>
              </a:extLst>
            </p:cNvPr>
            <p:cNvSpPr txBox="1"/>
            <p:nvPr/>
          </p:nvSpPr>
          <p:spPr>
            <a:xfrm>
              <a:off x="1327410" y="4538413"/>
              <a:ext cx="11269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Head</a:t>
              </a:r>
              <a:endParaRPr lang="en-PK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F8FDF4-ABA7-21B2-DD92-7D62E85A30C4}"/>
                </a:ext>
              </a:extLst>
            </p:cNvPr>
            <p:cNvSpPr txBox="1"/>
            <p:nvPr/>
          </p:nvSpPr>
          <p:spPr>
            <a:xfrm>
              <a:off x="2484997" y="4289100"/>
              <a:ext cx="1737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</a:rPr>
                <a:t>LINKED LIST</a:t>
              </a:r>
              <a:endParaRPr lang="en-PK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84806B-FB08-EB2C-C677-E13C16007B2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847023" y="1299481"/>
            <a:ext cx="407528" cy="60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6C062D-0A79-8ADE-7E6C-AA5EC3738957}"/>
              </a:ext>
            </a:extLst>
          </p:cNvPr>
          <p:cNvSpPr txBox="1"/>
          <p:nvPr/>
        </p:nvSpPr>
        <p:spPr>
          <a:xfrm>
            <a:off x="8254551" y="1145592"/>
            <a:ext cx="84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Front</a:t>
            </a:r>
            <a:endParaRPr lang="en-PK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3AEF2A-E642-9C1A-A275-FEF86F09E22B}"/>
              </a:ext>
            </a:extLst>
          </p:cNvPr>
          <p:cNvSpPr txBox="1"/>
          <p:nvPr/>
        </p:nvSpPr>
        <p:spPr>
          <a:xfrm>
            <a:off x="8231169" y="3692344"/>
            <a:ext cx="84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Rear</a:t>
            </a:r>
            <a:endParaRPr lang="en-PK" b="1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2D3A70-3783-D732-D429-269729CA6016}"/>
              </a:ext>
            </a:extLst>
          </p:cNvPr>
          <p:cNvCxnSpPr>
            <a:cxnSpLocks/>
          </p:cNvCxnSpPr>
          <p:nvPr/>
        </p:nvCxnSpPr>
        <p:spPr>
          <a:xfrm flipH="1">
            <a:off x="7839320" y="3834934"/>
            <a:ext cx="407528" cy="60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5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D8566305-18D5-2D40-3BA7-599E692045F9}"/>
              </a:ext>
            </a:extLst>
          </p:cNvPr>
          <p:cNvSpPr txBox="1">
            <a:spLocks/>
          </p:cNvSpPr>
          <p:nvPr/>
        </p:nvSpPr>
        <p:spPr>
          <a:xfrm>
            <a:off x="938213" y="444500"/>
            <a:ext cx="60071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1" dirty="0"/>
              <a:t>How it works?</a:t>
            </a:r>
            <a:br>
              <a:rPr lang="en-US" b="1" dirty="0"/>
            </a:br>
            <a:endParaRPr lang="en-US" b="1" dirty="0"/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104BA3EA-7D4A-3F91-AE2C-7CC80995F797}"/>
              </a:ext>
            </a:extLst>
          </p:cNvPr>
          <p:cNvCxnSpPr>
            <a:cxnSpLocks/>
          </p:cNvCxnSpPr>
          <p:nvPr/>
        </p:nvCxnSpPr>
        <p:spPr>
          <a:xfrm>
            <a:off x="985389" y="414022"/>
            <a:ext cx="266439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5;p44">
            <a:extLst>
              <a:ext uri="{FF2B5EF4-FFF2-40B4-BE49-F238E27FC236}">
                <a16:creationId xmlns:a16="http://schemas.microsoft.com/office/drawing/2014/main" id="{EFD58D45-544D-8524-0AE0-52DDC960E71D}"/>
              </a:ext>
            </a:extLst>
          </p:cNvPr>
          <p:cNvSpPr txBox="1">
            <a:spLocks/>
          </p:cNvSpPr>
          <p:nvPr/>
        </p:nvSpPr>
        <p:spPr>
          <a:xfrm>
            <a:off x="844714" y="113779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 dirty="0"/>
          </a:p>
          <a:p>
            <a:pPr marL="139700" indent="0" algn="just">
              <a:buNone/>
            </a:pPr>
            <a:endParaRPr lang="en-US" dirty="0"/>
          </a:p>
        </p:txBody>
      </p:sp>
      <p:sp>
        <p:nvSpPr>
          <p:cNvPr id="10" name="Google Shape;215;p44">
            <a:extLst>
              <a:ext uri="{FF2B5EF4-FFF2-40B4-BE49-F238E27FC236}">
                <a16:creationId xmlns:a16="http://schemas.microsoft.com/office/drawing/2014/main" id="{BF33E89D-73B2-CCE3-9B92-42DB1C9EE213}"/>
              </a:ext>
            </a:extLst>
          </p:cNvPr>
          <p:cNvSpPr txBox="1">
            <a:spLocks/>
          </p:cNvSpPr>
          <p:nvPr/>
        </p:nvSpPr>
        <p:spPr>
          <a:xfrm>
            <a:off x="844713" y="1349210"/>
            <a:ext cx="5225233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just">
              <a:buFont typeface="Montserrat"/>
              <a:buNone/>
            </a:pPr>
            <a:r>
              <a:rPr lang="en-GB" b="1" dirty="0"/>
              <a:t>PROCESS EMERGENCIES : </a:t>
            </a:r>
          </a:p>
          <a:p>
            <a:pPr marL="139700" indent="0" algn="just">
              <a:buFont typeface="Montserrat"/>
              <a:buNone/>
            </a:pPr>
            <a:endParaRPr lang="en-GB" b="1" dirty="0"/>
          </a:p>
          <a:p>
            <a:pPr algn="just"/>
            <a:r>
              <a:rPr lang="en-GB" dirty="0"/>
              <a:t>Staff/Admin can remove (process) the top-priority emergency.</a:t>
            </a:r>
          </a:p>
          <a:p>
            <a:pPr marL="139700" indent="0" algn="just">
              <a:buNone/>
            </a:pPr>
            <a:endParaRPr lang="en-GB" dirty="0"/>
          </a:p>
          <a:p>
            <a:pPr algn="just"/>
            <a:r>
              <a:rPr lang="en-GB" dirty="0"/>
              <a:t>Processed emergencies are pushed to a </a:t>
            </a:r>
            <a:r>
              <a:rPr lang="en-GB" b="1" dirty="0"/>
              <a:t>stack</a:t>
            </a:r>
            <a:r>
              <a:rPr lang="en-GB" dirty="0"/>
              <a:t> for history tracking.</a:t>
            </a:r>
            <a:endParaRPr lang="en-US" dirty="0"/>
          </a:p>
        </p:txBody>
      </p:sp>
      <p:sp>
        <p:nvSpPr>
          <p:cNvPr id="11" name="AutoShape 6" descr="Stack Data Structure Diagram">
            <a:extLst>
              <a:ext uri="{FF2B5EF4-FFF2-40B4-BE49-F238E27FC236}">
                <a16:creationId xmlns:a16="http://schemas.microsoft.com/office/drawing/2014/main" id="{B53842EA-E49E-FA13-5362-CEC27634B6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407508" cy="14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12" name="AutoShape 8" descr="Stack Data Structure Diagram">
            <a:extLst>
              <a:ext uri="{FF2B5EF4-FFF2-40B4-BE49-F238E27FC236}">
                <a16:creationId xmlns:a16="http://schemas.microsoft.com/office/drawing/2014/main" id="{9BE0FB52-A95E-6D61-A4BD-52354C725F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407508" cy="143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BCCE97-9CF2-9D63-A42D-253D2B9C20BF}"/>
              </a:ext>
            </a:extLst>
          </p:cNvPr>
          <p:cNvSpPr txBox="1"/>
          <p:nvPr/>
        </p:nvSpPr>
        <p:spPr>
          <a:xfrm>
            <a:off x="6293846" y="1536644"/>
            <a:ext cx="736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Push</a:t>
            </a:r>
            <a:endParaRPr lang="en-PK" sz="1600" b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2FEBC0-C8C0-A7AF-37AA-1DAD7A05FC84}"/>
              </a:ext>
            </a:extLst>
          </p:cNvPr>
          <p:cNvGrpSpPr/>
          <p:nvPr/>
        </p:nvGrpSpPr>
        <p:grpSpPr>
          <a:xfrm>
            <a:off x="6555878" y="356929"/>
            <a:ext cx="2274277" cy="4114750"/>
            <a:chOff x="6555878" y="356929"/>
            <a:chExt cx="2274277" cy="41147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39477D-D4F3-A5B3-8499-E12FAAECB033}"/>
                </a:ext>
              </a:extLst>
            </p:cNvPr>
            <p:cNvSpPr txBox="1"/>
            <p:nvPr/>
          </p:nvSpPr>
          <p:spPr>
            <a:xfrm>
              <a:off x="6555878" y="4163902"/>
              <a:ext cx="2274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LIFO (Last In First Out)</a:t>
              </a:r>
              <a:endParaRPr lang="en-PK" b="1" dirty="0">
                <a:solidFill>
                  <a:schemeClr val="bg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E4CD1BE-7ACE-D3D6-5201-E8C6AFBDFDFE}"/>
                </a:ext>
              </a:extLst>
            </p:cNvPr>
            <p:cNvGrpSpPr/>
            <p:nvPr/>
          </p:nvGrpSpPr>
          <p:grpSpPr>
            <a:xfrm>
              <a:off x="6781461" y="818957"/>
              <a:ext cx="685361" cy="3265849"/>
              <a:chOff x="6781461" y="818957"/>
              <a:chExt cx="685361" cy="326584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ADCC9EC-8566-4C81-3FFD-18B9108DD2D2}"/>
                  </a:ext>
                </a:extLst>
              </p:cNvPr>
              <p:cNvGrpSpPr/>
              <p:nvPr/>
            </p:nvGrpSpPr>
            <p:grpSpPr>
              <a:xfrm>
                <a:off x="6781461" y="818957"/>
                <a:ext cx="685361" cy="3265849"/>
                <a:chOff x="7151076" y="435202"/>
                <a:chExt cx="935318" cy="3728973"/>
              </a:xfrm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C78EFB9B-212A-B36B-9029-0F084FA3C3D4}"/>
                    </a:ext>
                  </a:extLst>
                </p:cNvPr>
                <p:cNvSpPr/>
                <p:nvPr/>
              </p:nvSpPr>
              <p:spPr>
                <a:xfrm>
                  <a:off x="7405970" y="435202"/>
                  <a:ext cx="680424" cy="618144"/>
                </a:xfrm>
                <a:custGeom>
                  <a:avLst/>
                  <a:gdLst>
                    <a:gd name="connsiteX0" fmla="*/ 0 w 720000"/>
                    <a:gd name="connsiteY0" fmla="*/ 0 h 629890"/>
                    <a:gd name="connsiteX1" fmla="*/ 720000 w 720000"/>
                    <a:gd name="connsiteY1" fmla="*/ 0 h 629890"/>
                    <a:gd name="connsiteX2" fmla="*/ 720000 w 720000"/>
                    <a:gd name="connsiteY2" fmla="*/ 629890 h 629890"/>
                    <a:gd name="connsiteX3" fmla="*/ 0 w 720000"/>
                    <a:gd name="connsiteY3" fmla="*/ 629890 h 629890"/>
                    <a:gd name="connsiteX4" fmla="*/ 0 w 720000"/>
                    <a:gd name="connsiteY4" fmla="*/ 0 h 629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0000" h="629890">
                      <a:moveTo>
                        <a:pt x="0" y="0"/>
                      </a:moveTo>
                      <a:lnTo>
                        <a:pt x="720000" y="0"/>
                      </a:lnTo>
                      <a:lnTo>
                        <a:pt x="720000" y="629890"/>
                      </a:lnTo>
                      <a:lnTo>
                        <a:pt x="0" y="6298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6360" tIns="86360" rIns="86360" bIns="86360" numCol="1" spcCol="1270" anchor="ctr" anchorCtr="0">
                  <a:noAutofit/>
                </a:bodyPr>
                <a:lstStyle/>
                <a:p>
                  <a:pPr marL="0" lvl="0" indent="0" algn="ct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3400" kern="1200" dirty="0"/>
                    <a:t>8</a:t>
                  </a:r>
                  <a:endParaRPr lang="en-PK" sz="3400" kern="1200" dirty="0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FC8ED15-EEB3-6CDD-C0C6-28D8A5B0C8CB}"/>
                    </a:ext>
                  </a:extLst>
                </p:cNvPr>
                <p:cNvSpPr/>
                <p:nvPr/>
              </p:nvSpPr>
              <p:spPr>
                <a:xfrm>
                  <a:off x="7151076" y="1694027"/>
                  <a:ext cx="680429" cy="618143"/>
                </a:xfrm>
                <a:custGeom>
                  <a:avLst/>
                  <a:gdLst>
                    <a:gd name="connsiteX0" fmla="*/ 0 w 720000"/>
                    <a:gd name="connsiteY0" fmla="*/ 0 h 629890"/>
                    <a:gd name="connsiteX1" fmla="*/ 720000 w 720000"/>
                    <a:gd name="connsiteY1" fmla="*/ 0 h 629890"/>
                    <a:gd name="connsiteX2" fmla="*/ 720000 w 720000"/>
                    <a:gd name="connsiteY2" fmla="*/ 629890 h 629890"/>
                    <a:gd name="connsiteX3" fmla="*/ 0 w 720000"/>
                    <a:gd name="connsiteY3" fmla="*/ 629890 h 629890"/>
                    <a:gd name="connsiteX4" fmla="*/ 0 w 720000"/>
                    <a:gd name="connsiteY4" fmla="*/ 0 h 629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0000" h="629890">
                      <a:moveTo>
                        <a:pt x="0" y="0"/>
                      </a:moveTo>
                      <a:lnTo>
                        <a:pt x="720000" y="0"/>
                      </a:lnTo>
                      <a:lnTo>
                        <a:pt x="720000" y="629890"/>
                      </a:lnTo>
                      <a:lnTo>
                        <a:pt x="0" y="6298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6360" tIns="86360" rIns="86360" bIns="86360" numCol="1" spcCol="1270" anchor="ctr" anchorCtr="0">
                  <a:noAutofit/>
                </a:bodyPr>
                <a:lstStyle/>
                <a:p>
                  <a:pPr marL="0" lvl="0" indent="0" algn="ct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3400" kern="1200" dirty="0"/>
                    <a:t>1</a:t>
                  </a:r>
                  <a:endParaRPr lang="en-PK" sz="3400" kern="1200" dirty="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D8F4D46-C37E-1898-C1DF-B6334D31E02E}"/>
                    </a:ext>
                  </a:extLst>
                </p:cNvPr>
                <p:cNvSpPr/>
                <p:nvPr/>
              </p:nvSpPr>
              <p:spPr>
                <a:xfrm>
                  <a:off x="7151076" y="2307951"/>
                  <a:ext cx="680429" cy="618143"/>
                </a:xfrm>
                <a:custGeom>
                  <a:avLst/>
                  <a:gdLst>
                    <a:gd name="connsiteX0" fmla="*/ 0 w 720000"/>
                    <a:gd name="connsiteY0" fmla="*/ 0 h 629890"/>
                    <a:gd name="connsiteX1" fmla="*/ 720000 w 720000"/>
                    <a:gd name="connsiteY1" fmla="*/ 0 h 629890"/>
                    <a:gd name="connsiteX2" fmla="*/ 720000 w 720000"/>
                    <a:gd name="connsiteY2" fmla="*/ 629890 h 629890"/>
                    <a:gd name="connsiteX3" fmla="*/ 0 w 720000"/>
                    <a:gd name="connsiteY3" fmla="*/ 629890 h 629890"/>
                    <a:gd name="connsiteX4" fmla="*/ 0 w 720000"/>
                    <a:gd name="connsiteY4" fmla="*/ 0 h 629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0000" h="629890">
                      <a:moveTo>
                        <a:pt x="0" y="0"/>
                      </a:moveTo>
                      <a:lnTo>
                        <a:pt x="720000" y="0"/>
                      </a:lnTo>
                      <a:lnTo>
                        <a:pt x="720000" y="629890"/>
                      </a:lnTo>
                      <a:lnTo>
                        <a:pt x="0" y="6298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6360" tIns="86360" rIns="86360" bIns="86360" numCol="1" spcCol="1270" anchor="ctr" anchorCtr="0">
                  <a:noAutofit/>
                </a:bodyPr>
                <a:lstStyle/>
                <a:p>
                  <a:pPr marL="0" lvl="0" indent="0" algn="ct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3400" kern="1200" dirty="0"/>
                    <a:t>4</a:t>
                  </a:r>
                  <a:endParaRPr lang="en-PK" sz="3400" kern="1200" dirty="0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9EBAAA4C-E46F-87B5-4323-29A4A4ECC846}"/>
                    </a:ext>
                  </a:extLst>
                </p:cNvPr>
                <p:cNvSpPr/>
                <p:nvPr/>
              </p:nvSpPr>
              <p:spPr>
                <a:xfrm>
                  <a:off x="7151076" y="2929667"/>
                  <a:ext cx="680429" cy="618143"/>
                </a:xfrm>
                <a:custGeom>
                  <a:avLst/>
                  <a:gdLst>
                    <a:gd name="connsiteX0" fmla="*/ 0 w 720000"/>
                    <a:gd name="connsiteY0" fmla="*/ 0 h 629890"/>
                    <a:gd name="connsiteX1" fmla="*/ 720000 w 720000"/>
                    <a:gd name="connsiteY1" fmla="*/ 0 h 629890"/>
                    <a:gd name="connsiteX2" fmla="*/ 720000 w 720000"/>
                    <a:gd name="connsiteY2" fmla="*/ 629890 h 629890"/>
                    <a:gd name="connsiteX3" fmla="*/ 0 w 720000"/>
                    <a:gd name="connsiteY3" fmla="*/ 629890 h 629890"/>
                    <a:gd name="connsiteX4" fmla="*/ 0 w 720000"/>
                    <a:gd name="connsiteY4" fmla="*/ 0 h 629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0000" h="629890">
                      <a:moveTo>
                        <a:pt x="0" y="0"/>
                      </a:moveTo>
                      <a:lnTo>
                        <a:pt x="720000" y="0"/>
                      </a:lnTo>
                      <a:lnTo>
                        <a:pt x="720000" y="629890"/>
                      </a:lnTo>
                      <a:lnTo>
                        <a:pt x="0" y="6298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6360" tIns="86360" rIns="86360" bIns="86360" numCol="1" spcCol="1270" anchor="ctr" anchorCtr="0">
                  <a:noAutofit/>
                </a:bodyPr>
                <a:lstStyle/>
                <a:p>
                  <a:pPr marL="0" lvl="0" indent="0" algn="ct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3400" kern="1200" dirty="0"/>
                    <a:t>2</a:t>
                  </a:r>
                  <a:endParaRPr lang="en-PK" sz="3400" kern="1200" dirty="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6B93E7B-F1BA-7692-0749-E6D9696AF80C}"/>
                    </a:ext>
                  </a:extLst>
                </p:cNvPr>
                <p:cNvSpPr/>
                <p:nvPr/>
              </p:nvSpPr>
              <p:spPr>
                <a:xfrm>
                  <a:off x="7151076" y="3546032"/>
                  <a:ext cx="680429" cy="618143"/>
                </a:xfrm>
                <a:custGeom>
                  <a:avLst/>
                  <a:gdLst>
                    <a:gd name="connsiteX0" fmla="*/ 0 w 720000"/>
                    <a:gd name="connsiteY0" fmla="*/ 0 h 629890"/>
                    <a:gd name="connsiteX1" fmla="*/ 720000 w 720000"/>
                    <a:gd name="connsiteY1" fmla="*/ 0 h 629890"/>
                    <a:gd name="connsiteX2" fmla="*/ 720000 w 720000"/>
                    <a:gd name="connsiteY2" fmla="*/ 629890 h 629890"/>
                    <a:gd name="connsiteX3" fmla="*/ 0 w 720000"/>
                    <a:gd name="connsiteY3" fmla="*/ 629890 h 629890"/>
                    <a:gd name="connsiteX4" fmla="*/ 0 w 720000"/>
                    <a:gd name="connsiteY4" fmla="*/ 0 h 629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0000" h="629890">
                      <a:moveTo>
                        <a:pt x="0" y="0"/>
                      </a:moveTo>
                      <a:lnTo>
                        <a:pt x="720000" y="0"/>
                      </a:lnTo>
                      <a:lnTo>
                        <a:pt x="720000" y="629890"/>
                      </a:lnTo>
                      <a:lnTo>
                        <a:pt x="0" y="62989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6360" tIns="86360" rIns="86360" bIns="86360" numCol="1" spcCol="1270" anchor="ctr" anchorCtr="0">
                  <a:noAutofit/>
                </a:bodyPr>
                <a:lstStyle/>
                <a:p>
                  <a:pPr marL="0" lvl="0" indent="0" algn="ctr" defTabSz="1511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GB" sz="3400" kern="1200" dirty="0"/>
                    <a:t>6</a:t>
                  </a:r>
                  <a:endParaRPr lang="en-PK" sz="3400" kern="1200" dirty="0"/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3A4DE32-3E30-997D-B764-46590893E7C1}"/>
                  </a:ext>
                </a:extLst>
              </p:cNvPr>
              <p:cNvSpPr/>
              <p:nvPr/>
            </p:nvSpPr>
            <p:spPr>
              <a:xfrm rot="6673173">
                <a:off x="6945283" y="1528789"/>
                <a:ext cx="395081" cy="222753"/>
              </a:xfrm>
              <a:custGeom>
                <a:avLst/>
                <a:gdLst>
                  <a:gd name="connsiteX0" fmla="*/ 0 w 209511"/>
                  <a:gd name="connsiteY0" fmla="*/ 49018 h 245089"/>
                  <a:gd name="connsiteX1" fmla="*/ 104756 w 209511"/>
                  <a:gd name="connsiteY1" fmla="*/ 49018 h 245089"/>
                  <a:gd name="connsiteX2" fmla="*/ 104756 w 209511"/>
                  <a:gd name="connsiteY2" fmla="*/ 0 h 245089"/>
                  <a:gd name="connsiteX3" fmla="*/ 209511 w 209511"/>
                  <a:gd name="connsiteY3" fmla="*/ 122545 h 245089"/>
                  <a:gd name="connsiteX4" fmla="*/ 104756 w 209511"/>
                  <a:gd name="connsiteY4" fmla="*/ 245089 h 245089"/>
                  <a:gd name="connsiteX5" fmla="*/ 104756 w 209511"/>
                  <a:gd name="connsiteY5" fmla="*/ 196071 h 245089"/>
                  <a:gd name="connsiteX6" fmla="*/ 0 w 209511"/>
                  <a:gd name="connsiteY6" fmla="*/ 196071 h 245089"/>
                  <a:gd name="connsiteX7" fmla="*/ 0 w 209511"/>
                  <a:gd name="connsiteY7" fmla="*/ 49018 h 245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11" h="245089">
                    <a:moveTo>
                      <a:pt x="0" y="49018"/>
                    </a:moveTo>
                    <a:lnTo>
                      <a:pt x="104756" y="49018"/>
                    </a:lnTo>
                    <a:lnTo>
                      <a:pt x="104756" y="0"/>
                    </a:lnTo>
                    <a:lnTo>
                      <a:pt x="209511" y="122545"/>
                    </a:lnTo>
                    <a:lnTo>
                      <a:pt x="104756" y="245089"/>
                    </a:lnTo>
                    <a:lnTo>
                      <a:pt x="104756" y="196071"/>
                    </a:lnTo>
                    <a:lnTo>
                      <a:pt x="0" y="196071"/>
                    </a:lnTo>
                    <a:lnTo>
                      <a:pt x="0" y="4901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49018" rIns="62853" bIns="49018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PK" sz="1100" kern="1200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DAA2C52-DC25-531E-B109-26E6C526E6C6}"/>
                </a:ext>
              </a:extLst>
            </p:cNvPr>
            <p:cNvGrpSpPr/>
            <p:nvPr/>
          </p:nvGrpSpPr>
          <p:grpSpPr>
            <a:xfrm>
              <a:off x="7827111" y="991740"/>
              <a:ext cx="650987" cy="3097625"/>
              <a:chOff x="7151076" y="627282"/>
              <a:chExt cx="888407" cy="35368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5079CC8-A462-646F-3EEE-1ED7ED5F83EE}"/>
                  </a:ext>
                </a:extLst>
              </p:cNvPr>
              <p:cNvSpPr/>
              <p:nvPr/>
            </p:nvSpPr>
            <p:spPr>
              <a:xfrm>
                <a:off x="7359058" y="627282"/>
                <a:ext cx="680425" cy="618144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8</a:t>
                </a:r>
                <a:endParaRPr lang="en-PK" sz="3400" kern="1200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AC0B909-8AB7-828D-91ED-F935A98EAEA9}"/>
                  </a:ext>
                </a:extLst>
              </p:cNvPr>
              <p:cNvSpPr/>
              <p:nvPr/>
            </p:nvSpPr>
            <p:spPr>
              <a:xfrm>
                <a:off x="7151076" y="169402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1</a:t>
                </a:r>
                <a:endParaRPr lang="en-PK" sz="3400" kern="1200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B323E40-1F62-58C6-8D5E-592721756C27}"/>
                  </a:ext>
                </a:extLst>
              </p:cNvPr>
              <p:cNvSpPr/>
              <p:nvPr/>
            </p:nvSpPr>
            <p:spPr>
              <a:xfrm>
                <a:off x="7151076" y="2307951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4</a:t>
                </a:r>
                <a:endParaRPr lang="en-PK" sz="3400" kern="1200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1C0C075-D75D-D4AF-99A8-C8D1B2A35E20}"/>
                  </a:ext>
                </a:extLst>
              </p:cNvPr>
              <p:cNvSpPr/>
              <p:nvPr/>
            </p:nvSpPr>
            <p:spPr>
              <a:xfrm>
                <a:off x="7151076" y="2929667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2</a:t>
                </a:r>
                <a:endParaRPr lang="en-PK" sz="3400" kern="1200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E0F6FBF-1D66-AE17-74C9-3BC7FC925A44}"/>
                  </a:ext>
                </a:extLst>
              </p:cNvPr>
              <p:cNvSpPr/>
              <p:nvPr/>
            </p:nvSpPr>
            <p:spPr>
              <a:xfrm>
                <a:off x="7151076" y="3546032"/>
                <a:ext cx="680429" cy="618143"/>
              </a:xfrm>
              <a:custGeom>
                <a:avLst/>
                <a:gdLst>
                  <a:gd name="connsiteX0" fmla="*/ 0 w 720000"/>
                  <a:gd name="connsiteY0" fmla="*/ 0 h 629890"/>
                  <a:gd name="connsiteX1" fmla="*/ 720000 w 720000"/>
                  <a:gd name="connsiteY1" fmla="*/ 0 h 629890"/>
                  <a:gd name="connsiteX2" fmla="*/ 720000 w 720000"/>
                  <a:gd name="connsiteY2" fmla="*/ 629890 h 629890"/>
                  <a:gd name="connsiteX3" fmla="*/ 0 w 720000"/>
                  <a:gd name="connsiteY3" fmla="*/ 629890 h 629890"/>
                  <a:gd name="connsiteX4" fmla="*/ 0 w 720000"/>
                  <a:gd name="connsiteY4" fmla="*/ 0 h 629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0" h="629890">
                    <a:moveTo>
                      <a:pt x="0" y="0"/>
                    </a:moveTo>
                    <a:lnTo>
                      <a:pt x="720000" y="0"/>
                    </a:lnTo>
                    <a:lnTo>
                      <a:pt x="720000" y="629890"/>
                    </a:lnTo>
                    <a:lnTo>
                      <a:pt x="0" y="6298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6360" tIns="86360" rIns="86360" bIns="86360" numCol="1" spcCol="1270" anchor="ctr" anchorCtr="0">
                <a:noAutofit/>
              </a:bodyPr>
              <a:lstStyle/>
              <a:p>
                <a:pPr marL="0" lvl="0" indent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GB" sz="3400" kern="1200" dirty="0"/>
                  <a:t>6</a:t>
                </a:r>
                <a:endParaRPr lang="en-PK" sz="3400" kern="1200" dirty="0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F227F0E-E3BC-DC4D-81DC-87EEF316A468}"/>
                </a:ext>
              </a:extLst>
            </p:cNvPr>
            <p:cNvSpPr/>
            <p:nvPr/>
          </p:nvSpPr>
          <p:spPr>
            <a:xfrm rot="17750782">
              <a:off x="8167570" y="614428"/>
              <a:ext cx="395081" cy="222753"/>
            </a:xfrm>
            <a:custGeom>
              <a:avLst/>
              <a:gdLst>
                <a:gd name="connsiteX0" fmla="*/ 0 w 209511"/>
                <a:gd name="connsiteY0" fmla="*/ 49018 h 245089"/>
                <a:gd name="connsiteX1" fmla="*/ 104756 w 209511"/>
                <a:gd name="connsiteY1" fmla="*/ 49018 h 245089"/>
                <a:gd name="connsiteX2" fmla="*/ 104756 w 209511"/>
                <a:gd name="connsiteY2" fmla="*/ 0 h 245089"/>
                <a:gd name="connsiteX3" fmla="*/ 209511 w 209511"/>
                <a:gd name="connsiteY3" fmla="*/ 122545 h 245089"/>
                <a:gd name="connsiteX4" fmla="*/ 104756 w 209511"/>
                <a:gd name="connsiteY4" fmla="*/ 245089 h 245089"/>
                <a:gd name="connsiteX5" fmla="*/ 104756 w 209511"/>
                <a:gd name="connsiteY5" fmla="*/ 196071 h 245089"/>
                <a:gd name="connsiteX6" fmla="*/ 0 w 209511"/>
                <a:gd name="connsiteY6" fmla="*/ 196071 h 245089"/>
                <a:gd name="connsiteX7" fmla="*/ 0 w 209511"/>
                <a:gd name="connsiteY7" fmla="*/ 49018 h 24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11" h="245089">
                  <a:moveTo>
                    <a:pt x="0" y="49018"/>
                  </a:moveTo>
                  <a:lnTo>
                    <a:pt x="104756" y="49018"/>
                  </a:lnTo>
                  <a:lnTo>
                    <a:pt x="104756" y="0"/>
                  </a:lnTo>
                  <a:lnTo>
                    <a:pt x="209511" y="122545"/>
                  </a:lnTo>
                  <a:lnTo>
                    <a:pt x="104756" y="245089"/>
                  </a:lnTo>
                  <a:lnTo>
                    <a:pt x="104756" y="196071"/>
                  </a:lnTo>
                  <a:lnTo>
                    <a:pt x="0" y="196071"/>
                  </a:lnTo>
                  <a:lnTo>
                    <a:pt x="0" y="4901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9018" rIns="62853" bIns="49018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PK" sz="1100" kern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EF5A83-C7EA-7DB9-AFAD-815BE5ECA4E1}"/>
                </a:ext>
              </a:extLst>
            </p:cNvPr>
            <p:cNvSpPr txBox="1"/>
            <p:nvPr/>
          </p:nvSpPr>
          <p:spPr>
            <a:xfrm>
              <a:off x="7630980" y="1508350"/>
              <a:ext cx="7369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</a:rPr>
                <a:t>Pop</a:t>
              </a:r>
              <a:endParaRPr lang="en-PK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515AF2-DEB2-6ABD-56F7-BF65BB05F809}"/>
                </a:ext>
              </a:extLst>
            </p:cNvPr>
            <p:cNvSpPr txBox="1"/>
            <p:nvPr/>
          </p:nvSpPr>
          <p:spPr>
            <a:xfrm>
              <a:off x="7280050" y="356929"/>
              <a:ext cx="982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</a:rPr>
                <a:t>STACK</a:t>
              </a:r>
              <a:endParaRPr lang="en-PK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240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1049</Words>
  <Application>Microsoft Office PowerPoint</Application>
  <PresentationFormat>On-screen Show (16:9)</PresentationFormat>
  <Paragraphs>333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</vt:lpstr>
      <vt:lpstr>Wingdings</vt:lpstr>
      <vt:lpstr>Montserrat</vt:lpstr>
      <vt:lpstr>Times New Roman</vt:lpstr>
      <vt:lpstr>Montserrat ExtraBold</vt:lpstr>
      <vt:lpstr>Montserrat ExtraLight</vt:lpstr>
      <vt:lpstr>Arial</vt:lpstr>
      <vt:lpstr>Futuristic Background by Slidesgo</vt:lpstr>
      <vt:lpstr>ERMS</vt:lpstr>
      <vt:lpstr>AGENDA</vt:lpstr>
      <vt:lpstr>Emergency Response &amp; Management System</vt:lpstr>
      <vt:lpstr>INTRODUCTION: </vt:lpstr>
      <vt:lpstr>How it works? </vt:lpstr>
      <vt:lpstr>How it works?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Roles </vt:lpstr>
      <vt:lpstr>PowerPoint Presentation</vt:lpstr>
      <vt:lpstr>PowerPoint Presentation</vt:lpstr>
      <vt:lpstr>PowerPoint Presentation</vt:lpstr>
      <vt:lpstr>PowerPoint Presentation</vt:lpstr>
      <vt:lpstr>DATA STRUCTURES USED</vt:lpstr>
      <vt:lpstr>DATA STRUCTURES: </vt:lpstr>
      <vt:lpstr> </vt:lpstr>
      <vt:lpstr>DATA STRUCTURES: </vt:lpstr>
      <vt:lpstr>DATA STRUCTURES: </vt:lpstr>
      <vt:lpstr>DATA STRUCTURES: </vt:lpstr>
      <vt:lpstr>Demo</vt:lpstr>
      <vt:lpstr>PowerPoint Presentation</vt:lpstr>
      <vt:lpstr>PowerPoint Presentation</vt:lpstr>
      <vt:lpstr>PowerPoint Presentation</vt:lpstr>
      <vt:lpstr>PowerPoint Presentation</vt:lpstr>
      <vt:lpstr>Conclusion </vt:lpstr>
      <vt:lpstr>Conclusion: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COMPRESSION</dc:title>
  <dc:creator>Waleed</dc:creator>
  <cp:lastModifiedBy>asif raza</cp:lastModifiedBy>
  <cp:revision>40</cp:revision>
  <dcterms:modified xsi:type="dcterms:W3CDTF">2025-05-22T03:13:49Z</dcterms:modified>
</cp:coreProperties>
</file>